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74" r:id="rId2"/>
    <p:sldId id="291" r:id="rId3"/>
    <p:sldId id="292" r:id="rId4"/>
    <p:sldId id="293" r:id="rId5"/>
    <p:sldId id="308" r:id="rId6"/>
    <p:sldId id="306" r:id="rId7"/>
    <p:sldId id="304" r:id="rId8"/>
    <p:sldId id="305" r:id="rId9"/>
    <p:sldId id="309" r:id="rId10"/>
    <p:sldId id="310" r:id="rId11"/>
    <p:sldId id="302" r:id="rId12"/>
    <p:sldId id="311" r:id="rId13"/>
    <p:sldId id="312" r:id="rId14"/>
    <p:sldId id="313" r:id="rId15"/>
    <p:sldId id="314" r:id="rId16"/>
    <p:sldId id="316" r:id="rId17"/>
    <p:sldId id="26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66" d="100"/>
          <a:sy n="66" d="100"/>
        </p:scale>
        <p:origin x="676"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CC04BA-3883-4D39-A8A6-83AAF74FA9DF}" type="doc">
      <dgm:prSet loTypeId="urn:microsoft.com/office/officeart/2016/7/layout/RepeatingBendingProcessNew" loCatId="process" qsTypeId="urn:microsoft.com/office/officeart/2005/8/quickstyle/simple1" qsCatId="simple" csTypeId="urn:microsoft.com/office/officeart/2005/8/colors/accent0_2" csCatId="mainScheme" phldr="1"/>
      <dgm:spPr/>
      <dgm:t>
        <a:bodyPr/>
        <a:lstStyle/>
        <a:p>
          <a:endParaRPr lang="en-US"/>
        </a:p>
      </dgm:t>
    </dgm:pt>
    <dgm:pt modelId="{959B351B-AB8B-47CB-A0C4-44220E43692C}">
      <dgm:prSet custT="1"/>
      <dgm:spPr/>
      <dgm:t>
        <a:bodyPr/>
        <a:lstStyle/>
        <a:p>
          <a:r>
            <a:rPr lang="en-US" sz="2000" dirty="0">
              <a:latin typeface="Times New Roman" panose="02020603050405020304" pitchFamily="18" charset="0"/>
              <a:cs typeface="Times New Roman" panose="02020603050405020304" pitchFamily="18" charset="0"/>
            </a:rPr>
            <a:t>Split dataset into training and test sets. </a:t>
          </a:r>
        </a:p>
      </dgm:t>
    </dgm:pt>
    <dgm:pt modelId="{C5C5C82C-3FE5-4ACF-A2ED-1A8C78F3C41B}" type="parTrans" cxnId="{A00F28FD-2F51-4768-BDB3-4707C1BA3179}">
      <dgm:prSet/>
      <dgm:spPr/>
      <dgm:t>
        <a:bodyPr/>
        <a:lstStyle/>
        <a:p>
          <a:endParaRPr lang="en-US"/>
        </a:p>
      </dgm:t>
    </dgm:pt>
    <dgm:pt modelId="{F928D6DB-E9B8-4018-ADB6-D8935EB6BB1E}" type="sibTrans" cxnId="{A00F28FD-2F51-4768-BDB3-4707C1BA3179}">
      <dgm:prSet/>
      <dgm:spPr/>
      <dgm:t>
        <a:bodyPr/>
        <a:lstStyle/>
        <a:p>
          <a:endParaRPr lang="en-US"/>
        </a:p>
      </dgm:t>
    </dgm:pt>
    <dgm:pt modelId="{C9023730-C198-4375-ABB0-3D9F6228F8DC}">
      <dgm:prSet custT="1"/>
      <dgm:spPr/>
      <dgm:t>
        <a:bodyPr/>
        <a:lstStyle/>
        <a:p>
          <a:r>
            <a:rPr lang="en-US" sz="1600" b="0" dirty="0">
              <a:latin typeface="Times New Roman" panose="02020603050405020304" pitchFamily="18" charset="0"/>
              <a:cs typeface="Times New Roman" panose="02020603050405020304" pitchFamily="18" charset="0"/>
            </a:rPr>
            <a:t>Run Logistic Regression, </a:t>
          </a:r>
          <a:r>
            <a:rPr lang="en-US" sz="1600" b="0" dirty="0" smtClean="0">
              <a:latin typeface="Times New Roman" panose="02020603050405020304" pitchFamily="18" charset="0"/>
              <a:cs typeface="Times New Roman" panose="02020603050405020304" pitchFamily="18" charset="0"/>
            </a:rPr>
            <a:t>Decision Tree, </a:t>
          </a:r>
          <a:r>
            <a:rPr lang="en-US" sz="1600" b="0" dirty="0" err="1" smtClean="0">
              <a:latin typeface="Times New Roman" panose="02020603050405020304" pitchFamily="18" charset="0"/>
              <a:cs typeface="Times New Roman" panose="02020603050405020304" pitchFamily="18" charset="0"/>
            </a:rPr>
            <a:t>KNeighbors</a:t>
          </a:r>
          <a:r>
            <a:rPr lang="en-US" sz="1600" b="0" dirty="0" smtClean="0">
              <a:latin typeface="Times New Roman" panose="02020603050405020304" pitchFamily="18" charset="0"/>
              <a:cs typeface="Times New Roman" panose="02020603050405020304" pitchFamily="18" charset="0"/>
            </a:rPr>
            <a:t>, Random Forest and Gaussian Algorithms</a:t>
          </a:r>
        </a:p>
      </dgm:t>
    </dgm:pt>
    <dgm:pt modelId="{ADC05BAF-8220-49F1-9704-AFFB39F3C761}" type="parTrans" cxnId="{4F1997CC-DD2B-4A6D-B2A6-E7F829B5D988}">
      <dgm:prSet/>
      <dgm:spPr/>
      <dgm:t>
        <a:bodyPr/>
        <a:lstStyle/>
        <a:p>
          <a:endParaRPr lang="en-US"/>
        </a:p>
      </dgm:t>
    </dgm:pt>
    <dgm:pt modelId="{A4A238FA-2C78-4DB7-8E48-63772C17ABB3}" type="sibTrans" cxnId="{4F1997CC-DD2B-4A6D-B2A6-E7F829B5D988}">
      <dgm:prSet/>
      <dgm:spPr/>
      <dgm:t>
        <a:bodyPr/>
        <a:lstStyle/>
        <a:p>
          <a:endParaRPr lang="en-US"/>
        </a:p>
      </dgm:t>
    </dgm:pt>
    <dgm:pt modelId="{DEDD2BE8-07EF-488E-852D-4E672A8D3034}">
      <dgm:prSet custT="1"/>
      <dgm:spPr/>
      <dgm:t>
        <a:bodyPr/>
        <a:lstStyle/>
        <a:p>
          <a:r>
            <a:rPr lang="en-US" sz="2000" dirty="0">
              <a:latin typeface="Times New Roman" panose="02020603050405020304" pitchFamily="18" charset="0"/>
              <a:cs typeface="Times New Roman" panose="02020603050405020304" pitchFamily="18" charset="0"/>
            </a:rPr>
            <a:t>Test model</a:t>
          </a:r>
        </a:p>
      </dgm:t>
    </dgm:pt>
    <dgm:pt modelId="{1017B42E-E7F6-475B-BA02-4B96B6A49409}" type="parTrans" cxnId="{0BACEC3D-F2E6-40B8-BEB9-967EAAF2B59D}">
      <dgm:prSet/>
      <dgm:spPr/>
      <dgm:t>
        <a:bodyPr/>
        <a:lstStyle/>
        <a:p>
          <a:endParaRPr lang="en-US"/>
        </a:p>
      </dgm:t>
    </dgm:pt>
    <dgm:pt modelId="{BBC4DDA2-9A24-46F9-B086-1CA4F4153BBB}" type="sibTrans" cxnId="{0BACEC3D-F2E6-40B8-BEB9-967EAAF2B59D}">
      <dgm:prSet/>
      <dgm:spPr/>
      <dgm:t>
        <a:bodyPr/>
        <a:lstStyle/>
        <a:p>
          <a:endParaRPr lang="en-US"/>
        </a:p>
      </dgm:t>
    </dgm:pt>
    <dgm:pt modelId="{F85C32D7-2F3F-44D4-87E7-1F70B51CEB0D}">
      <dgm:prSet custT="1"/>
      <dgm:spPr/>
      <dgm:t>
        <a:bodyPr/>
        <a:lstStyle/>
        <a:p>
          <a:r>
            <a:rPr lang="en-US" sz="2000" dirty="0">
              <a:latin typeface="Times New Roman" panose="02020603050405020304" pitchFamily="18" charset="0"/>
              <a:cs typeface="Times New Roman" panose="02020603050405020304" pitchFamily="18" charset="0"/>
            </a:rPr>
            <a:t>Check accuracy </a:t>
          </a:r>
        </a:p>
      </dgm:t>
    </dgm:pt>
    <dgm:pt modelId="{586EAE22-AEFA-4A5C-A011-0C3C117B4C60}" type="parTrans" cxnId="{9B76C4DF-7E1B-4C9F-883D-DF52D7C32593}">
      <dgm:prSet/>
      <dgm:spPr/>
      <dgm:t>
        <a:bodyPr/>
        <a:lstStyle/>
        <a:p>
          <a:endParaRPr lang="en-US"/>
        </a:p>
      </dgm:t>
    </dgm:pt>
    <dgm:pt modelId="{98C63189-18B0-4CBB-915C-B68AF3E7BC40}" type="sibTrans" cxnId="{9B76C4DF-7E1B-4C9F-883D-DF52D7C32593}">
      <dgm:prSet/>
      <dgm:spPr/>
      <dgm:t>
        <a:bodyPr/>
        <a:lstStyle/>
        <a:p>
          <a:endParaRPr lang="en-US"/>
        </a:p>
      </dgm:t>
    </dgm:pt>
    <dgm:pt modelId="{B29C1C68-D63B-5A4A-A787-DE62E1ABB331}">
      <dgm:prSet custT="1"/>
      <dgm:spPr/>
      <dgm:t>
        <a:bodyPr/>
        <a:lstStyle/>
        <a:p>
          <a:r>
            <a:rPr lang="en-US" sz="2000" dirty="0">
              <a:latin typeface="Times New Roman" panose="02020603050405020304" pitchFamily="18" charset="0"/>
              <a:cs typeface="Times New Roman" panose="02020603050405020304" pitchFamily="18" charset="0"/>
            </a:rPr>
            <a:t>Normalize dataset to eliminate effect of outliers</a:t>
          </a:r>
        </a:p>
      </dgm:t>
    </dgm:pt>
    <dgm:pt modelId="{8B094262-3696-774E-972D-72E0F4AF7BF2}" type="parTrans" cxnId="{7B7E8595-64F7-F645-9631-FEA674937A28}">
      <dgm:prSet/>
      <dgm:spPr/>
      <dgm:t>
        <a:bodyPr/>
        <a:lstStyle/>
        <a:p>
          <a:endParaRPr lang="en-US"/>
        </a:p>
      </dgm:t>
    </dgm:pt>
    <dgm:pt modelId="{CFC39121-0C5F-DF42-9E6A-4F08DCBB8BFE}" type="sibTrans" cxnId="{7B7E8595-64F7-F645-9631-FEA674937A28}">
      <dgm:prSet/>
      <dgm:spPr/>
      <dgm:t>
        <a:bodyPr/>
        <a:lstStyle/>
        <a:p>
          <a:endParaRPr lang="en-US"/>
        </a:p>
      </dgm:t>
    </dgm:pt>
    <dgm:pt modelId="{61E138D6-D44C-F044-B7FB-42940D1ACFF6}" type="pres">
      <dgm:prSet presAssocID="{65CC04BA-3883-4D39-A8A6-83AAF74FA9DF}" presName="Name0" presStyleCnt="0">
        <dgm:presLayoutVars>
          <dgm:dir/>
          <dgm:resizeHandles val="exact"/>
        </dgm:presLayoutVars>
      </dgm:prSet>
      <dgm:spPr/>
      <dgm:t>
        <a:bodyPr/>
        <a:lstStyle/>
        <a:p>
          <a:endParaRPr lang="en-US"/>
        </a:p>
      </dgm:t>
    </dgm:pt>
    <dgm:pt modelId="{179F13C0-9DCB-414F-A7BF-4AC3F58D9418}" type="pres">
      <dgm:prSet presAssocID="{B29C1C68-D63B-5A4A-A787-DE62E1ABB331}" presName="node" presStyleLbl="node1" presStyleIdx="0" presStyleCnt="5" custLinFactNeighborX="912" custLinFactNeighborY="-1140">
        <dgm:presLayoutVars>
          <dgm:bulletEnabled val="1"/>
        </dgm:presLayoutVars>
      </dgm:prSet>
      <dgm:spPr/>
      <dgm:t>
        <a:bodyPr/>
        <a:lstStyle/>
        <a:p>
          <a:endParaRPr lang="en-US"/>
        </a:p>
      </dgm:t>
    </dgm:pt>
    <dgm:pt modelId="{A2375EF0-207C-8848-9CCD-ABA8CBCA15B5}" type="pres">
      <dgm:prSet presAssocID="{CFC39121-0C5F-DF42-9E6A-4F08DCBB8BFE}" presName="sibTrans" presStyleLbl="sibTrans1D1" presStyleIdx="0" presStyleCnt="4"/>
      <dgm:spPr/>
      <dgm:t>
        <a:bodyPr/>
        <a:lstStyle/>
        <a:p>
          <a:endParaRPr lang="en-US"/>
        </a:p>
      </dgm:t>
    </dgm:pt>
    <dgm:pt modelId="{9FB05815-1080-D64A-B575-DA851334C5E3}" type="pres">
      <dgm:prSet presAssocID="{CFC39121-0C5F-DF42-9E6A-4F08DCBB8BFE}" presName="connectorText" presStyleLbl="sibTrans1D1" presStyleIdx="0" presStyleCnt="4"/>
      <dgm:spPr/>
      <dgm:t>
        <a:bodyPr/>
        <a:lstStyle/>
        <a:p>
          <a:endParaRPr lang="en-US"/>
        </a:p>
      </dgm:t>
    </dgm:pt>
    <dgm:pt modelId="{D3A55FBD-61E2-B042-BEA8-9F235FBAEDA8}" type="pres">
      <dgm:prSet presAssocID="{959B351B-AB8B-47CB-A0C4-44220E43692C}" presName="node" presStyleLbl="node1" presStyleIdx="1" presStyleCnt="5">
        <dgm:presLayoutVars>
          <dgm:bulletEnabled val="1"/>
        </dgm:presLayoutVars>
      </dgm:prSet>
      <dgm:spPr/>
      <dgm:t>
        <a:bodyPr/>
        <a:lstStyle/>
        <a:p>
          <a:endParaRPr lang="en-US"/>
        </a:p>
      </dgm:t>
    </dgm:pt>
    <dgm:pt modelId="{55F5C02F-AECA-384B-BC05-B1E28D7940E3}" type="pres">
      <dgm:prSet presAssocID="{F928D6DB-E9B8-4018-ADB6-D8935EB6BB1E}" presName="sibTrans" presStyleLbl="sibTrans1D1" presStyleIdx="1" presStyleCnt="4"/>
      <dgm:spPr/>
      <dgm:t>
        <a:bodyPr/>
        <a:lstStyle/>
        <a:p>
          <a:endParaRPr lang="en-US"/>
        </a:p>
      </dgm:t>
    </dgm:pt>
    <dgm:pt modelId="{F7015F46-ADFB-5141-B73C-F0A6B26B39DB}" type="pres">
      <dgm:prSet presAssocID="{F928D6DB-E9B8-4018-ADB6-D8935EB6BB1E}" presName="connectorText" presStyleLbl="sibTrans1D1" presStyleIdx="1" presStyleCnt="4"/>
      <dgm:spPr/>
      <dgm:t>
        <a:bodyPr/>
        <a:lstStyle/>
        <a:p>
          <a:endParaRPr lang="en-US"/>
        </a:p>
      </dgm:t>
    </dgm:pt>
    <dgm:pt modelId="{19DB9578-D593-4146-B430-0900B53A50E8}" type="pres">
      <dgm:prSet presAssocID="{C9023730-C198-4375-ABB0-3D9F6228F8DC}" presName="node" presStyleLbl="node1" presStyleIdx="2" presStyleCnt="5">
        <dgm:presLayoutVars>
          <dgm:bulletEnabled val="1"/>
        </dgm:presLayoutVars>
      </dgm:prSet>
      <dgm:spPr/>
      <dgm:t>
        <a:bodyPr/>
        <a:lstStyle/>
        <a:p>
          <a:endParaRPr lang="en-US"/>
        </a:p>
      </dgm:t>
    </dgm:pt>
    <dgm:pt modelId="{397873E0-C594-294C-A9E6-39B94AC74AA7}" type="pres">
      <dgm:prSet presAssocID="{A4A238FA-2C78-4DB7-8E48-63772C17ABB3}" presName="sibTrans" presStyleLbl="sibTrans1D1" presStyleIdx="2" presStyleCnt="4"/>
      <dgm:spPr/>
      <dgm:t>
        <a:bodyPr/>
        <a:lstStyle/>
        <a:p>
          <a:endParaRPr lang="en-US"/>
        </a:p>
      </dgm:t>
    </dgm:pt>
    <dgm:pt modelId="{B3C9BF5D-90BF-374D-AA3D-AAF3B09B6836}" type="pres">
      <dgm:prSet presAssocID="{A4A238FA-2C78-4DB7-8E48-63772C17ABB3}" presName="connectorText" presStyleLbl="sibTrans1D1" presStyleIdx="2" presStyleCnt="4"/>
      <dgm:spPr/>
      <dgm:t>
        <a:bodyPr/>
        <a:lstStyle/>
        <a:p>
          <a:endParaRPr lang="en-US"/>
        </a:p>
      </dgm:t>
    </dgm:pt>
    <dgm:pt modelId="{4E381CA3-DC7C-494F-9BB1-D357F9EBC503}" type="pres">
      <dgm:prSet presAssocID="{DEDD2BE8-07EF-488E-852D-4E672A8D3034}" presName="node" presStyleLbl="node1" presStyleIdx="3" presStyleCnt="5">
        <dgm:presLayoutVars>
          <dgm:bulletEnabled val="1"/>
        </dgm:presLayoutVars>
      </dgm:prSet>
      <dgm:spPr/>
      <dgm:t>
        <a:bodyPr/>
        <a:lstStyle/>
        <a:p>
          <a:endParaRPr lang="en-US"/>
        </a:p>
      </dgm:t>
    </dgm:pt>
    <dgm:pt modelId="{3D6578C3-0794-6A43-9E5B-2A1864DB5BEB}" type="pres">
      <dgm:prSet presAssocID="{BBC4DDA2-9A24-46F9-B086-1CA4F4153BBB}" presName="sibTrans" presStyleLbl="sibTrans1D1" presStyleIdx="3" presStyleCnt="4"/>
      <dgm:spPr/>
      <dgm:t>
        <a:bodyPr/>
        <a:lstStyle/>
        <a:p>
          <a:endParaRPr lang="en-US"/>
        </a:p>
      </dgm:t>
    </dgm:pt>
    <dgm:pt modelId="{4B7D8F5D-2157-B04D-B505-4E029DF70DEC}" type="pres">
      <dgm:prSet presAssocID="{BBC4DDA2-9A24-46F9-B086-1CA4F4153BBB}" presName="connectorText" presStyleLbl="sibTrans1D1" presStyleIdx="3" presStyleCnt="4"/>
      <dgm:spPr/>
      <dgm:t>
        <a:bodyPr/>
        <a:lstStyle/>
        <a:p>
          <a:endParaRPr lang="en-US"/>
        </a:p>
      </dgm:t>
    </dgm:pt>
    <dgm:pt modelId="{A06C4F72-AF38-0F40-8389-ABB8C7AD7A49}" type="pres">
      <dgm:prSet presAssocID="{F85C32D7-2F3F-44D4-87E7-1F70B51CEB0D}" presName="node" presStyleLbl="node1" presStyleIdx="4" presStyleCnt="5">
        <dgm:presLayoutVars>
          <dgm:bulletEnabled val="1"/>
        </dgm:presLayoutVars>
      </dgm:prSet>
      <dgm:spPr/>
      <dgm:t>
        <a:bodyPr/>
        <a:lstStyle/>
        <a:p>
          <a:endParaRPr lang="en-US"/>
        </a:p>
      </dgm:t>
    </dgm:pt>
  </dgm:ptLst>
  <dgm:cxnLst>
    <dgm:cxn modelId="{49EFF2C6-F8EF-4591-8B25-277CECD83067}" type="presOf" srcId="{F928D6DB-E9B8-4018-ADB6-D8935EB6BB1E}" destId="{F7015F46-ADFB-5141-B73C-F0A6B26B39DB}" srcOrd="1" destOrd="0" presId="urn:microsoft.com/office/officeart/2016/7/layout/RepeatingBendingProcessNew"/>
    <dgm:cxn modelId="{A97DBE1D-F9E1-4899-97CD-9C4D96790183}" type="presOf" srcId="{CFC39121-0C5F-DF42-9E6A-4F08DCBB8BFE}" destId="{9FB05815-1080-D64A-B575-DA851334C5E3}" srcOrd="1" destOrd="0" presId="urn:microsoft.com/office/officeart/2016/7/layout/RepeatingBendingProcessNew"/>
    <dgm:cxn modelId="{AA55BC99-354F-47B5-9CC7-68192B6C359B}" type="presOf" srcId="{DEDD2BE8-07EF-488E-852D-4E672A8D3034}" destId="{4E381CA3-DC7C-494F-9BB1-D357F9EBC503}" srcOrd="0" destOrd="0" presId="urn:microsoft.com/office/officeart/2016/7/layout/RepeatingBendingProcessNew"/>
    <dgm:cxn modelId="{7B7E8595-64F7-F645-9631-FEA674937A28}" srcId="{65CC04BA-3883-4D39-A8A6-83AAF74FA9DF}" destId="{B29C1C68-D63B-5A4A-A787-DE62E1ABB331}" srcOrd="0" destOrd="0" parTransId="{8B094262-3696-774E-972D-72E0F4AF7BF2}" sibTransId="{CFC39121-0C5F-DF42-9E6A-4F08DCBB8BFE}"/>
    <dgm:cxn modelId="{9B76C4DF-7E1B-4C9F-883D-DF52D7C32593}" srcId="{65CC04BA-3883-4D39-A8A6-83AAF74FA9DF}" destId="{F85C32D7-2F3F-44D4-87E7-1F70B51CEB0D}" srcOrd="4" destOrd="0" parTransId="{586EAE22-AEFA-4A5C-A011-0C3C117B4C60}" sibTransId="{98C63189-18B0-4CBB-915C-B68AF3E7BC40}"/>
    <dgm:cxn modelId="{4F1997CC-DD2B-4A6D-B2A6-E7F829B5D988}" srcId="{65CC04BA-3883-4D39-A8A6-83AAF74FA9DF}" destId="{C9023730-C198-4375-ABB0-3D9F6228F8DC}" srcOrd="2" destOrd="0" parTransId="{ADC05BAF-8220-49F1-9704-AFFB39F3C761}" sibTransId="{A4A238FA-2C78-4DB7-8E48-63772C17ABB3}"/>
    <dgm:cxn modelId="{F96AA698-C573-4296-86D6-DDF7F2AB1CF6}" type="presOf" srcId="{CFC39121-0C5F-DF42-9E6A-4F08DCBB8BFE}" destId="{A2375EF0-207C-8848-9CCD-ABA8CBCA15B5}" srcOrd="0" destOrd="0" presId="urn:microsoft.com/office/officeart/2016/7/layout/RepeatingBendingProcessNew"/>
    <dgm:cxn modelId="{0BACEC3D-F2E6-40B8-BEB9-967EAAF2B59D}" srcId="{65CC04BA-3883-4D39-A8A6-83AAF74FA9DF}" destId="{DEDD2BE8-07EF-488E-852D-4E672A8D3034}" srcOrd="3" destOrd="0" parTransId="{1017B42E-E7F6-475B-BA02-4B96B6A49409}" sibTransId="{BBC4DDA2-9A24-46F9-B086-1CA4F4153BBB}"/>
    <dgm:cxn modelId="{8B65B1E0-A459-4BD3-B8FC-3A366C23AB0B}" type="presOf" srcId="{C9023730-C198-4375-ABB0-3D9F6228F8DC}" destId="{19DB9578-D593-4146-B430-0900B53A50E8}" srcOrd="0" destOrd="0" presId="urn:microsoft.com/office/officeart/2016/7/layout/RepeatingBendingProcessNew"/>
    <dgm:cxn modelId="{4D41004F-5286-4E04-83CB-56FF61F2B2FB}" type="presOf" srcId="{A4A238FA-2C78-4DB7-8E48-63772C17ABB3}" destId="{B3C9BF5D-90BF-374D-AA3D-AAF3B09B6836}" srcOrd="1" destOrd="0" presId="urn:microsoft.com/office/officeart/2016/7/layout/RepeatingBendingProcessNew"/>
    <dgm:cxn modelId="{A00F28FD-2F51-4768-BDB3-4707C1BA3179}" srcId="{65CC04BA-3883-4D39-A8A6-83AAF74FA9DF}" destId="{959B351B-AB8B-47CB-A0C4-44220E43692C}" srcOrd="1" destOrd="0" parTransId="{C5C5C82C-3FE5-4ACF-A2ED-1A8C78F3C41B}" sibTransId="{F928D6DB-E9B8-4018-ADB6-D8935EB6BB1E}"/>
    <dgm:cxn modelId="{6D9BAC6E-AA68-40CC-9A1A-F64C3570EE45}" type="presOf" srcId="{BBC4DDA2-9A24-46F9-B086-1CA4F4153BBB}" destId="{4B7D8F5D-2157-B04D-B505-4E029DF70DEC}" srcOrd="1" destOrd="0" presId="urn:microsoft.com/office/officeart/2016/7/layout/RepeatingBendingProcessNew"/>
    <dgm:cxn modelId="{3B89654A-0B55-4D15-9853-1C230F1D14AF}" type="presOf" srcId="{BBC4DDA2-9A24-46F9-B086-1CA4F4153BBB}" destId="{3D6578C3-0794-6A43-9E5B-2A1864DB5BEB}" srcOrd="0" destOrd="0" presId="urn:microsoft.com/office/officeart/2016/7/layout/RepeatingBendingProcessNew"/>
    <dgm:cxn modelId="{DC18AE9D-8F37-4AF5-AAC8-5466544B61BD}" type="presOf" srcId="{B29C1C68-D63B-5A4A-A787-DE62E1ABB331}" destId="{179F13C0-9DCB-414F-A7BF-4AC3F58D9418}" srcOrd="0" destOrd="0" presId="urn:microsoft.com/office/officeart/2016/7/layout/RepeatingBendingProcessNew"/>
    <dgm:cxn modelId="{0FAFBAAE-A98D-4CA8-9D5B-315F94D8B09E}" type="presOf" srcId="{F85C32D7-2F3F-44D4-87E7-1F70B51CEB0D}" destId="{A06C4F72-AF38-0F40-8389-ABB8C7AD7A49}" srcOrd="0" destOrd="0" presId="urn:microsoft.com/office/officeart/2016/7/layout/RepeatingBendingProcessNew"/>
    <dgm:cxn modelId="{3AC283A1-8C30-4014-BCD7-B068FCC52D2B}" type="presOf" srcId="{65CC04BA-3883-4D39-A8A6-83AAF74FA9DF}" destId="{61E138D6-D44C-F044-B7FB-42940D1ACFF6}" srcOrd="0" destOrd="0" presId="urn:microsoft.com/office/officeart/2016/7/layout/RepeatingBendingProcessNew"/>
    <dgm:cxn modelId="{A4A0B177-A79A-4FB0-9E0B-9F0151F6AEF9}" type="presOf" srcId="{959B351B-AB8B-47CB-A0C4-44220E43692C}" destId="{D3A55FBD-61E2-B042-BEA8-9F235FBAEDA8}" srcOrd="0" destOrd="0" presId="urn:microsoft.com/office/officeart/2016/7/layout/RepeatingBendingProcessNew"/>
    <dgm:cxn modelId="{D459BC25-B0A1-4DB7-8670-1BE130DE6784}" type="presOf" srcId="{F928D6DB-E9B8-4018-ADB6-D8935EB6BB1E}" destId="{55F5C02F-AECA-384B-BC05-B1E28D7940E3}" srcOrd="0" destOrd="0" presId="urn:microsoft.com/office/officeart/2016/7/layout/RepeatingBendingProcessNew"/>
    <dgm:cxn modelId="{7E3F11E6-1532-4A96-B189-6B351F67ABF0}" type="presOf" srcId="{A4A238FA-2C78-4DB7-8E48-63772C17ABB3}" destId="{397873E0-C594-294C-A9E6-39B94AC74AA7}" srcOrd="0" destOrd="0" presId="urn:microsoft.com/office/officeart/2016/7/layout/RepeatingBendingProcessNew"/>
    <dgm:cxn modelId="{F0A8E975-496E-4B07-B681-AE09CD6580D6}" type="presParOf" srcId="{61E138D6-D44C-F044-B7FB-42940D1ACFF6}" destId="{179F13C0-9DCB-414F-A7BF-4AC3F58D9418}" srcOrd="0" destOrd="0" presId="urn:microsoft.com/office/officeart/2016/7/layout/RepeatingBendingProcessNew"/>
    <dgm:cxn modelId="{7A091CCF-CEAE-4F7A-826C-F30FEC6E5BC7}" type="presParOf" srcId="{61E138D6-D44C-F044-B7FB-42940D1ACFF6}" destId="{A2375EF0-207C-8848-9CCD-ABA8CBCA15B5}" srcOrd="1" destOrd="0" presId="urn:microsoft.com/office/officeart/2016/7/layout/RepeatingBendingProcessNew"/>
    <dgm:cxn modelId="{C3834D88-DE3E-4E0D-A311-3DF44A026093}" type="presParOf" srcId="{A2375EF0-207C-8848-9CCD-ABA8CBCA15B5}" destId="{9FB05815-1080-D64A-B575-DA851334C5E3}" srcOrd="0" destOrd="0" presId="urn:microsoft.com/office/officeart/2016/7/layout/RepeatingBendingProcessNew"/>
    <dgm:cxn modelId="{B8A63D91-92D2-4378-93C0-027C9F1DAFE8}" type="presParOf" srcId="{61E138D6-D44C-F044-B7FB-42940D1ACFF6}" destId="{D3A55FBD-61E2-B042-BEA8-9F235FBAEDA8}" srcOrd="2" destOrd="0" presId="urn:microsoft.com/office/officeart/2016/7/layout/RepeatingBendingProcessNew"/>
    <dgm:cxn modelId="{A8975F91-DF8E-4D99-93D0-FD1ED89798D9}" type="presParOf" srcId="{61E138D6-D44C-F044-B7FB-42940D1ACFF6}" destId="{55F5C02F-AECA-384B-BC05-B1E28D7940E3}" srcOrd="3" destOrd="0" presId="urn:microsoft.com/office/officeart/2016/7/layout/RepeatingBendingProcessNew"/>
    <dgm:cxn modelId="{D65DF782-C230-4E9A-9EFB-17B43EBF26D3}" type="presParOf" srcId="{55F5C02F-AECA-384B-BC05-B1E28D7940E3}" destId="{F7015F46-ADFB-5141-B73C-F0A6B26B39DB}" srcOrd="0" destOrd="0" presId="urn:microsoft.com/office/officeart/2016/7/layout/RepeatingBendingProcessNew"/>
    <dgm:cxn modelId="{2D0173CC-0B91-431D-ACC5-44192A817CE3}" type="presParOf" srcId="{61E138D6-D44C-F044-B7FB-42940D1ACFF6}" destId="{19DB9578-D593-4146-B430-0900B53A50E8}" srcOrd="4" destOrd="0" presId="urn:microsoft.com/office/officeart/2016/7/layout/RepeatingBendingProcessNew"/>
    <dgm:cxn modelId="{95892DD8-2C50-4DFF-8FA1-B2DD7646874F}" type="presParOf" srcId="{61E138D6-D44C-F044-B7FB-42940D1ACFF6}" destId="{397873E0-C594-294C-A9E6-39B94AC74AA7}" srcOrd="5" destOrd="0" presId="urn:microsoft.com/office/officeart/2016/7/layout/RepeatingBendingProcessNew"/>
    <dgm:cxn modelId="{F120B555-94AF-400B-9C0D-AAAC5F6FC41C}" type="presParOf" srcId="{397873E0-C594-294C-A9E6-39B94AC74AA7}" destId="{B3C9BF5D-90BF-374D-AA3D-AAF3B09B6836}" srcOrd="0" destOrd="0" presId="urn:microsoft.com/office/officeart/2016/7/layout/RepeatingBendingProcessNew"/>
    <dgm:cxn modelId="{0300A973-DC5A-4062-84C6-F003E510A78D}" type="presParOf" srcId="{61E138D6-D44C-F044-B7FB-42940D1ACFF6}" destId="{4E381CA3-DC7C-494F-9BB1-D357F9EBC503}" srcOrd="6" destOrd="0" presId="urn:microsoft.com/office/officeart/2016/7/layout/RepeatingBendingProcessNew"/>
    <dgm:cxn modelId="{86693A9B-31B5-495D-AAB6-1579799ACC98}" type="presParOf" srcId="{61E138D6-D44C-F044-B7FB-42940D1ACFF6}" destId="{3D6578C3-0794-6A43-9E5B-2A1864DB5BEB}" srcOrd="7" destOrd="0" presId="urn:microsoft.com/office/officeart/2016/7/layout/RepeatingBendingProcessNew"/>
    <dgm:cxn modelId="{17790B52-DF61-4A46-B608-1E84A6757753}" type="presParOf" srcId="{3D6578C3-0794-6A43-9E5B-2A1864DB5BEB}" destId="{4B7D8F5D-2157-B04D-B505-4E029DF70DEC}" srcOrd="0" destOrd="0" presId="urn:microsoft.com/office/officeart/2016/7/layout/RepeatingBendingProcessNew"/>
    <dgm:cxn modelId="{7124D80C-2B3C-4C4D-92BF-C5249DB11F85}" type="presParOf" srcId="{61E138D6-D44C-F044-B7FB-42940D1ACFF6}" destId="{A06C4F72-AF38-0F40-8389-ABB8C7AD7A49}" srcOrd="8"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375EF0-207C-8848-9CCD-ABA8CBCA15B5}">
      <dsp:nvSpPr>
        <dsp:cNvPr id="0" name=""/>
        <dsp:cNvSpPr/>
      </dsp:nvSpPr>
      <dsp:spPr>
        <a:xfrm>
          <a:off x="2135524" y="1327007"/>
          <a:ext cx="435217" cy="91440"/>
        </a:xfrm>
        <a:custGeom>
          <a:avLst/>
          <a:gdLst/>
          <a:ahLst/>
          <a:cxnLst/>
          <a:rect l="0" t="0" r="0" b="0"/>
          <a:pathLst>
            <a:path>
              <a:moveTo>
                <a:pt x="0" y="45720"/>
              </a:moveTo>
              <a:lnTo>
                <a:pt x="234708" y="45720"/>
              </a:lnTo>
              <a:lnTo>
                <a:pt x="234708" y="60144"/>
              </a:lnTo>
              <a:lnTo>
                <a:pt x="435217" y="60144"/>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341481" y="1370299"/>
        <a:ext cx="23302" cy="4855"/>
      </dsp:txXfrm>
    </dsp:sp>
    <dsp:sp modelId="{179F13C0-9DCB-414F-A7BF-4AC3F58D9418}">
      <dsp:nvSpPr>
        <dsp:cNvPr id="0" name=""/>
        <dsp:cNvSpPr/>
      </dsp:nvSpPr>
      <dsp:spPr>
        <a:xfrm>
          <a:off x="28407" y="740052"/>
          <a:ext cx="2108916" cy="1265349"/>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3339" tIns="108472" rIns="103339" bIns="108472" numCol="1" spcCol="1270" anchor="ctr" anchorCtr="0">
          <a:noAutofit/>
        </a:bodyPr>
        <a:lstStyle/>
        <a:p>
          <a:pPr lvl="0" algn="ctr" defTabSz="889000">
            <a:lnSpc>
              <a:spcPct val="90000"/>
            </a:lnSpc>
            <a:spcBef>
              <a:spcPct val="0"/>
            </a:spcBef>
            <a:spcAft>
              <a:spcPct val="35000"/>
            </a:spcAft>
          </a:pPr>
          <a:r>
            <a:rPr lang="en-US" sz="2000" kern="1200" dirty="0">
              <a:latin typeface="Times New Roman" panose="02020603050405020304" pitchFamily="18" charset="0"/>
              <a:cs typeface="Times New Roman" panose="02020603050405020304" pitchFamily="18" charset="0"/>
            </a:rPr>
            <a:t>Normalize dataset to eliminate effect of outliers</a:t>
          </a:r>
        </a:p>
      </dsp:txBody>
      <dsp:txXfrm>
        <a:off x="28407" y="740052"/>
        <a:ext cx="2108916" cy="1265349"/>
      </dsp:txXfrm>
    </dsp:sp>
    <dsp:sp modelId="{55F5C02F-AECA-384B-BC05-B1E28D7940E3}">
      <dsp:nvSpPr>
        <dsp:cNvPr id="0" name=""/>
        <dsp:cNvSpPr/>
      </dsp:nvSpPr>
      <dsp:spPr>
        <a:xfrm>
          <a:off x="4710258" y="1341432"/>
          <a:ext cx="454450" cy="91440"/>
        </a:xfrm>
        <a:custGeom>
          <a:avLst/>
          <a:gdLst/>
          <a:ahLst/>
          <a:cxnLst/>
          <a:rect l="0" t="0" r="0" b="0"/>
          <a:pathLst>
            <a:path>
              <a:moveTo>
                <a:pt x="0" y="45720"/>
              </a:moveTo>
              <a:lnTo>
                <a:pt x="454450"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4925357" y="1384724"/>
        <a:ext cx="24252" cy="4855"/>
      </dsp:txXfrm>
    </dsp:sp>
    <dsp:sp modelId="{D3A55FBD-61E2-B042-BEA8-9F235FBAEDA8}">
      <dsp:nvSpPr>
        <dsp:cNvPr id="0" name=""/>
        <dsp:cNvSpPr/>
      </dsp:nvSpPr>
      <dsp:spPr>
        <a:xfrm>
          <a:off x="2603141" y="754477"/>
          <a:ext cx="2108916" cy="1265349"/>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3339" tIns="108472" rIns="103339" bIns="108472" numCol="1" spcCol="1270" anchor="ctr" anchorCtr="0">
          <a:noAutofit/>
        </a:bodyPr>
        <a:lstStyle/>
        <a:p>
          <a:pPr lvl="0" algn="ctr" defTabSz="889000">
            <a:lnSpc>
              <a:spcPct val="90000"/>
            </a:lnSpc>
            <a:spcBef>
              <a:spcPct val="0"/>
            </a:spcBef>
            <a:spcAft>
              <a:spcPct val="35000"/>
            </a:spcAft>
          </a:pPr>
          <a:r>
            <a:rPr lang="en-US" sz="2000" kern="1200" dirty="0">
              <a:latin typeface="Times New Roman" panose="02020603050405020304" pitchFamily="18" charset="0"/>
              <a:cs typeface="Times New Roman" panose="02020603050405020304" pitchFamily="18" charset="0"/>
            </a:rPr>
            <a:t>Split dataset into training and test sets. </a:t>
          </a:r>
        </a:p>
      </dsp:txBody>
      <dsp:txXfrm>
        <a:off x="2603141" y="754477"/>
        <a:ext cx="2108916" cy="1265349"/>
      </dsp:txXfrm>
    </dsp:sp>
    <dsp:sp modelId="{397873E0-C594-294C-A9E6-39B94AC74AA7}">
      <dsp:nvSpPr>
        <dsp:cNvPr id="0" name=""/>
        <dsp:cNvSpPr/>
      </dsp:nvSpPr>
      <dsp:spPr>
        <a:xfrm>
          <a:off x="1063632" y="2018027"/>
          <a:ext cx="5187934" cy="454450"/>
        </a:xfrm>
        <a:custGeom>
          <a:avLst/>
          <a:gdLst/>
          <a:ahLst/>
          <a:cxnLst/>
          <a:rect l="0" t="0" r="0" b="0"/>
          <a:pathLst>
            <a:path>
              <a:moveTo>
                <a:pt x="5187934" y="0"/>
              </a:moveTo>
              <a:lnTo>
                <a:pt x="5187934" y="244325"/>
              </a:lnTo>
              <a:lnTo>
                <a:pt x="0" y="244325"/>
              </a:lnTo>
              <a:lnTo>
                <a:pt x="0" y="45445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3527335" y="2242825"/>
        <a:ext cx="260528" cy="4855"/>
      </dsp:txXfrm>
    </dsp:sp>
    <dsp:sp modelId="{19DB9578-D593-4146-B430-0900B53A50E8}">
      <dsp:nvSpPr>
        <dsp:cNvPr id="0" name=""/>
        <dsp:cNvSpPr/>
      </dsp:nvSpPr>
      <dsp:spPr>
        <a:xfrm>
          <a:off x="5197109" y="754477"/>
          <a:ext cx="2108916" cy="1265349"/>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3339" tIns="108472" rIns="103339" bIns="108472" numCol="1" spcCol="1270" anchor="ctr" anchorCtr="0">
          <a:noAutofit/>
        </a:bodyPr>
        <a:lstStyle/>
        <a:p>
          <a:pPr lvl="0" algn="ctr" defTabSz="711200">
            <a:lnSpc>
              <a:spcPct val="90000"/>
            </a:lnSpc>
            <a:spcBef>
              <a:spcPct val="0"/>
            </a:spcBef>
            <a:spcAft>
              <a:spcPct val="35000"/>
            </a:spcAft>
          </a:pPr>
          <a:r>
            <a:rPr lang="en-US" sz="1600" b="0" kern="1200" dirty="0">
              <a:latin typeface="Times New Roman" panose="02020603050405020304" pitchFamily="18" charset="0"/>
              <a:cs typeface="Times New Roman" panose="02020603050405020304" pitchFamily="18" charset="0"/>
            </a:rPr>
            <a:t>Run Logistic Regression, </a:t>
          </a:r>
          <a:r>
            <a:rPr lang="en-US" sz="1600" b="0" kern="1200" dirty="0" smtClean="0">
              <a:latin typeface="Times New Roman" panose="02020603050405020304" pitchFamily="18" charset="0"/>
              <a:cs typeface="Times New Roman" panose="02020603050405020304" pitchFamily="18" charset="0"/>
            </a:rPr>
            <a:t>Decision Tree, </a:t>
          </a:r>
          <a:r>
            <a:rPr lang="en-US" sz="1600" b="0" kern="1200" dirty="0" err="1" smtClean="0">
              <a:latin typeface="Times New Roman" panose="02020603050405020304" pitchFamily="18" charset="0"/>
              <a:cs typeface="Times New Roman" panose="02020603050405020304" pitchFamily="18" charset="0"/>
            </a:rPr>
            <a:t>KNeighbors</a:t>
          </a:r>
          <a:r>
            <a:rPr lang="en-US" sz="1600" b="0" kern="1200" dirty="0" smtClean="0">
              <a:latin typeface="Times New Roman" panose="02020603050405020304" pitchFamily="18" charset="0"/>
              <a:cs typeface="Times New Roman" panose="02020603050405020304" pitchFamily="18" charset="0"/>
            </a:rPr>
            <a:t>, Random Forest and Gaussian Algorithms</a:t>
          </a:r>
        </a:p>
      </dsp:txBody>
      <dsp:txXfrm>
        <a:off x="5197109" y="754477"/>
        <a:ext cx="2108916" cy="1265349"/>
      </dsp:txXfrm>
    </dsp:sp>
    <dsp:sp modelId="{3D6578C3-0794-6A43-9E5B-2A1864DB5BEB}">
      <dsp:nvSpPr>
        <dsp:cNvPr id="0" name=""/>
        <dsp:cNvSpPr/>
      </dsp:nvSpPr>
      <dsp:spPr>
        <a:xfrm>
          <a:off x="2116290" y="3091833"/>
          <a:ext cx="454450" cy="91440"/>
        </a:xfrm>
        <a:custGeom>
          <a:avLst/>
          <a:gdLst/>
          <a:ahLst/>
          <a:cxnLst/>
          <a:rect l="0" t="0" r="0" b="0"/>
          <a:pathLst>
            <a:path>
              <a:moveTo>
                <a:pt x="0" y="45720"/>
              </a:moveTo>
              <a:lnTo>
                <a:pt x="454450" y="45720"/>
              </a:lnTo>
            </a:path>
          </a:pathLst>
        </a:custGeom>
        <a:noFill/>
        <a:ln w="6350" cap="flat" cmpd="sng" algn="ctr">
          <a:solidFill>
            <a:schemeClr val="dk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331390" y="3135125"/>
        <a:ext cx="24252" cy="4855"/>
      </dsp:txXfrm>
    </dsp:sp>
    <dsp:sp modelId="{4E381CA3-DC7C-494F-9BB1-D357F9EBC503}">
      <dsp:nvSpPr>
        <dsp:cNvPr id="0" name=""/>
        <dsp:cNvSpPr/>
      </dsp:nvSpPr>
      <dsp:spPr>
        <a:xfrm>
          <a:off x="9174" y="2504878"/>
          <a:ext cx="2108916" cy="1265349"/>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3339" tIns="108472" rIns="103339" bIns="108472" numCol="1" spcCol="1270" anchor="ctr" anchorCtr="0">
          <a:noAutofit/>
        </a:bodyPr>
        <a:lstStyle/>
        <a:p>
          <a:pPr lvl="0" algn="ctr" defTabSz="889000">
            <a:lnSpc>
              <a:spcPct val="90000"/>
            </a:lnSpc>
            <a:spcBef>
              <a:spcPct val="0"/>
            </a:spcBef>
            <a:spcAft>
              <a:spcPct val="35000"/>
            </a:spcAft>
          </a:pPr>
          <a:r>
            <a:rPr lang="en-US" sz="2000" kern="1200" dirty="0">
              <a:latin typeface="Times New Roman" panose="02020603050405020304" pitchFamily="18" charset="0"/>
              <a:cs typeface="Times New Roman" panose="02020603050405020304" pitchFamily="18" charset="0"/>
            </a:rPr>
            <a:t>Test model</a:t>
          </a:r>
        </a:p>
      </dsp:txBody>
      <dsp:txXfrm>
        <a:off x="9174" y="2504878"/>
        <a:ext cx="2108916" cy="1265349"/>
      </dsp:txXfrm>
    </dsp:sp>
    <dsp:sp modelId="{A06C4F72-AF38-0F40-8389-ABB8C7AD7A49}">
      <dsp:nvSpPr>
        <dsp:cNvPr id="0" name=""/>
        <dsp:cNvSpPr/>
      </dsp:nvSpPr>
      <dsp:spPr>
        <a:xfrm>
          <a:off x="2603141" y="2504878"/>
          <a:ext cx="2108916" cy="1265349"/>
        </a:xfrm>
        <a:prstGeom prst="rect">
          <a:avLst/>
        </a:prstGeom>
        <a:solidFill>
          <a:schemeClr val="lt1">
            <a:hueOff val="0"/>
            <a:satOff val="0"/>
            <a:lumOff val="0"/>
            <a:alphaOff val="0"/>
          </a:schemeClr>
        </a:solidFill>
        <a:ln w="12700" cap="flat" cmpd="sng" algn="ctr">
          <a:solidFill>
            <a:schemeClr val="dk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3339" tIns="108472" rIns="103339" bIns="108472" numCol="1" spcCol="1270" anchor="ctr" anchorCtr="0">
          <a:noAutofit/>
        </a:bodyPr>
        <a:lstStyle/>
        <a:p>
          <a:pPr lvl="0" algn="ctr" defTabSz="889000">
            <a:lnSpc>
              <a:spcPct val="90000"/>
            </a:lnSpc>
            <a:spcBef>
              <a:spcPct val="0"/>
            </a:spcBef>
            <a:spcAft>
              <a:spcPct val="35000"/>
            </a:spcAft>
          </a:pPr>
          <a:r>
            <a:rPr lang="en-US" sz="2000" kern="1200" dirty="0">
              <a:latin typeface="Times New Roman" panose="02020603050405020304" pitchFamily="18" charset="0"/>
              <a:cs typeface="Times New Roman" panose="02020603050405020304" pitchFamily="18" charset="0"/>
            </a:rPr>
            <a:t>Check accuracy </a:t>
          </a:r>
        </a:p>
      </dsp:txBody>
      <dsp:txXfrm>
        <a:off x="2603141" y="2504878"/>
        <a:ext cx="2108916" cy="1265349"/>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29A216-802B-4D98-A3B6-ACE8D79CABB1}" type="datetimeFigureOut">
              <a:rPr lang="en-US" smtClean="0"/>
              <a:t>7/28/2020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F076EC-AD4C-42ED-A8A8-78D0ED5085BB}" type="slidenum">
              <a:rPr lang="en-US" smtClean="0"/>
              <a:t>‹#›</a:t>
            </a:fld>
            <a:endParaRPr lang="en-US"/>
          </a:p>
        </p:txBody>
      </p:sp>
    </p:spTree>
    <p:extLst>
      <p:ext uri="{BB962C8B-B14F-4D97-AF65-F5344CB8AC3E}">
        <p14:creationId xmlns:p14="http://schemas.microsoft.com/office/powerpoint/2010/main" val="1431981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5937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781f6155b3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781f6155b3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1685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C9C6276-0EDD-4B16-BD2C-8EAFBC4CA6E4}" type="datetimeFigureOut">
              <a:rPr lang="en-US" smtClean="0"/>
              <a:t>7/28/2020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10539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9C6276-0EDD-4B16-BD2C-8EAFBC4CA6E4}" type="datetimeFigureOut">
              <a:rPr lang="en-US" smtClean="0"/>
              <a:t>7/28/2020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2985609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9C6276-0EDD-4B16-BD2C-8EAFBC4CA6E4}" type="datetimeFigureOut">
              <a:rPr lang="en-US" smtClean="0"/>
              <a:t>7/28/2020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839775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9C6276-0EDD-4B16-BD2C-8EAFBC4CA6E4}" type="datetimeFigureOut">
              <a:rPr lang="en-US" smtClean="0"/>
              <a:t>7/28/2020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2907435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C9C6276-0EDD-4B16-BD2C-8EAFBC4CA6E4}" type="datetimeFigureOut">
              <a:rPr lang="en-US" smtClean="0"/>
              <a:t>7/28/2020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3083299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C9C6276-0EDD-4B16-BD2C-8EAFBC4CA6E4}" type="datetimeFigureOut">
              <a:rPr lang="en-US" smtClean="0"/>
              <a:t>7/28/2020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22874703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C9C6276-0EDD-4B16-BD2C-8EAFBC4CA6E4}" type="datetimeFigureOut">
              <a:rPr lang="en-US" smtClean="0"/>
              <a:t>7/28/2020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2418964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C9C6276-0EDD-4B16-BD2C-8EAFBC4CA6E4}" type="datetimeFigureOut">
              <a:rPr lang="en-US" smtClean="0"/>
              <a:t>7/28/2020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366897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9C6276-0EDD-4B16-BD2C-8EAFBC4CA6E4}" type="datetimeFigureOut">
              <a:rPr lang="en-US" smtClean="0"/>
              <a:t>7/28/2020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1972445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9C6276-0EDD-4B16-BD2C-8EAFBC4CA6E4}" type="datetimeFigureOut">
              <a:rPr lang="en-US" smtClean="0"/>
              <a:t>7/28/2020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4111993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9C6276-0EDD-4B16-BD2C-8EAFBC4CA6E4}" type="datetimeFigureOut">
              <a:rPr lang="en-US" smtClean="0"/>
              <a:t>7/28/2020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30AB-3709-45A1-9A87-68D220943F92}" type="slidenum">
              <a:rPr lang="en-US" smtClean="0"/>
              <a:t>‹#›</a:t>
            </a:fld>
            <a:endParaRPr lang="en-US"/>
          </a:p>
        </p:txBody>
      </p:sp>
    </p:spTree>
    <p:extLst>
      <p:ext uri="{BB962C8B-B14F-4D97-AF65-F5344CB8AC3E}">
        <p14:creationId xmlns:p14="http://schemas.microsoft.com/office/powerpoint/2010/main" val="3739833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9C6276-0EDD-4B16-BD2C-8EAFBC4CA6E4}" type="datetimeFigureOut">
              <a:rPr lang="en-US" smtClean="0"/>
              <a:t>7/28/2020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1630AB-3709-45A1-9A87-68D220943F92}" type="slidenum">
              <a:rPr lang="en-US" smtClean="0"/>
              <a:t>‹#›</a:t>
            </a:fld>
            <a:endParaRPr lang="en-US"/>
          </a:p>
        </p:txBody>
      </p:sp>
    </p:spTree>
    <p:extLst>
      <p:ext uri="{BB962C8B-B14F-4D97-AF65-F5344CB8AC3E}">
        <p14:creationId xmlns:p14="http://schemas.microsoft.com/office/powerpoint/2010/main" val="296860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hyperlink" Target="https://archive.ics.uci.edu/ml/datasets/default+of+credit+card+clients"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useBgFill="1">
        <p:nvSpPr>
          <p:cNvPr id="92" name="Rectangle 91">
            <a:extLst>
              <a:ext uri="{FF2B5EF4-FFF2-40B4-BE49-F238E27FC236}">
                <a16:creationId xmlns:a16="http://schemas.microsoft.com/office/drawing/2014/main" xmlns="" id="{5ABA7F3F-D56F-4C06-84AC-03FC83B0642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94" name="Group 93">
            <a:extLst>
              <a:ext uri="{FF2B5EF4-FFF2-40B4-BE49-F238E27FC236}">
                <a16:creationId xmlns:a16="http://schemas.microsoft.com/office/drawing/2014/main" xmlns="" id="{715374B5-D7C8-4AA9-BE65-DB7A0CA9B420}"/>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52858" y="744468"/>
            <a:ext cx="10674119" cy="5349672"/>
            <a:chOff x="752858" y="744469"/>
            <a:chExt cx="10674117" cy="5349671"/>
          </a:xfrm>
        </p:grpSpPr>
        <p:sp>
          <p:nvSpPr>
            <p:cNvPr id="95" name="Freeform 6">
              <a:extLst>
                <a:ext uri="{FF2B5EF4-FFF2-40B4-BE49-F238E27FC236}">
                  <a16:creationId xmlns:a16="http://schemas.microsoft.com/office/drawing/2014/main" xmlns="" id="{C73A7452-ED0F-4903-A620-8D103E556CA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accent1"/>
            </a:solidFill>
            <a:ln w="0">
              <a:noFill/>
              <a:prstDash val="solid"/>
              <a:round/>
              <a:headEnd/>
              <a:tailEnd/>
            </a:ln>
          </p:spPr>
        </p:sp>
        <p:sp>
          <p:nvSpPr>
            <p:cNvPr id="96" name="Freeform 6">
              <a:extLst>
                <a:ext uri="{FF2B5EF4-FFF2-40B4-BE49-F238E27FC236}">
                  <a16:creationId xmlns:a16="http://schemas.microsoft.com/office/drawing/2014/main" xmlns="" id="{F6A3F6CE-D581-4C37-8822-4F4A68325E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2"/>
            </a:solidFill>
            <a:ln w="0">
              <a:noFill/>
              <a:prstDash val="solid"/>
              <a:round/>
              <a:headEnd/>
              <a:tailEnd/>
            </a:ln>
          </p:spPr>
        </p:sp>
      </p:grpSp>
      <p:sp>
        <p:nvSpPr>
          <p:cNvPr id="86" name="Google Shape;86;p13"/>
          <p:cNvSpPr txBox="1">
            <a:spLocks noGrp="1"/>
          </p:cNvSpPr>
          <p:nvPr>
            <p:ph type="ctrTitle"/>
          </p:nvPr>
        </p:nvSpPr>
        <p:spPr>
          <a:xfrm>
            <a:off x="1915129" y="1788453"/>
            <a:ext cx="8361228" cy="2098227"/>
          </a:xfrm>
          <a:prstGeom prst="rect">
            <a:avLst/>
          </a:prstGeom>
        </p:spPr>
        <p:txBody>
          <a:bodyPr spcFirstLastPara="1" vert="horz" lIns="121900" tIns="121900" rIns="121900" bIns="121900" rtlCol="0" anchor="b" anchorCtr="0">
            <a:normAutofit/>
          </a:bodyPr>
          <a:lstStyle/>
          <a:p>
            <a:pPr>
              <a:spcBef>
                <a:spcPts val="0"/>
              </a:spcBef>
            </a:pPr>
            <a:r>
              <a:rPr lang="en-US" sz="4800" b="1" dirty="0">
                <a:solidFill>
                  <a:schemeClr val="tx1">
                    <a:lumMod val="85000"/>
                    <a:lumOff val="15000"/>
                  </a:schemeClr>
                </a:solidFill>
                <a:latin typeface="Arial Rounded MT Bold" panose="020F0704030504030204" pitchFamily="34" charset="0"/>
              </a:rPr>
              <a:t>Predicting </a:t>
            </a:r>
            <a:r>
              <a:rPr lang="en-US" sz="4800" b="1" dirty="0">
                <a:latin typeface="Arial Rounded MT Bold" panose="020F0704030504030204" pitchFamily="34" charset="0"/>
              </a:rPr>
              <a:t>Default of Credit Card Clients</a:t>
            </a:r>
            <a:endParaRPr lang="en-US" sz="4533" dirty="0">
              <a:latin typeface="Arial Rounded MT Bold" panose="020F0704030504030204" pitchFamily="34" charset="0"/>
              <a:ea typeface="Arial"/>
              <a:cs typeface="Arial"/>
              <a:sym typeface="Arial"/>
            </a:endParaRPr>
          </a:p>
        </p:txBody>
      </p:sp>
      <p:sp>
        <p:nvSpPr>
          <p:cNvPr id="87" name="Google Shape;87;p13"/>
          <p:cNvSpPr txBox="1">
            <a:spLocks noGrp="1"/>
          </p:cNvSpPr>
          <p:nvPr>
            <p:ph type="subTitle" idx="1"/>
          </p:nvPr>
        </p:nvSpPr>
        <p:spPr>
          <a:xfrm>
            <a:off x="6559825" y="3705308"/>
            <a:ext cx="3803375" cy="1867023"/>
          </a:xfrm>
          <a:prstGeom prst="rect">
            <a:avLst/>
          </a:prstGeom>
        </p:spPr>
        <p:txBody>
          <a:bodyPr spcFirstLastPara="1" vert="horz" lIns="121900" tIns="121900" rIns="121900" bIns="121900" rtlCol="0" anchorCtr="0">
            <a:normAutofit fontScale="92500" lnSpcReduction="10000"/>
          </a:bodyPr>
          <a:lstStyle/>
          <a:p>
            <a:pPr algn="r"/>
            <a:r>
              <a:rPr lang="en-US" dirty="0">
                <a:solidFill>
                  <a:schemeClr val="accent1"/>
                </a:solidFill>
              </a:rPr>
              <a:t>Abiola Ijaola</a:t>
            </a:r>
          </a:p>
          <a:p>
            <a:pPr algn="r"/>
            <a:r>
              <a:rPr lang="en-US" dirty="0">
                <a:solidFill>
                  <a:schemeClr val="accent1"/>
                </a:solidFill>
              </a:rPr>
              <a:t>DATA606 Capstone </a:t>
            </a:r>
          </a:p>
          <a:p>
            <a:pPr algn="r"/>
            <a:r>
              <a:rPr lang="en-US" dirty="0" smtClean="0">
                <a:solidFill>
                  <a:schemeClr val="accent1"/>
                </a:solidFill>
              </a:rPr>
              <a:t>UMBC</a:t>
            </a:r>
          </a:p>
          <a:p>
            <a:pPr algn="r"/>
            <a:r>
              <a:rPr lang="en-US" dirty="0" smtClean="0">
                <a:solidFill>
                  <a:schemeClr val="accent1"/>
                </a:solidFill>
              </a:rPr>
              <a:t>Final Presentation</a:t>
            </a:r>
            <a:endParaRPr lang="en-US" dirty="0" smtClean="0">
              <a:solidFill>
                <a:schemeClr val="accent1"/>
              </a:solidFill>
            </a:endParaRPr>
          </a:p>
          <a:p>
            <a:pPr algn="r"/>
            <a:endParaRPr lang="en-US" sz="2800" dirty="0">
              <a:solidFill>
                <a:schemeClr val="accent1"/>
              </a:solidFill>
            </a:endParaRPr>
          </a:p>
          <a:p>
            <a:pPr algn="r">
              <a:lnSpc>
                <a:spcPct val="102000"/>
              </a:lnSpc>
              <a:spcBef>
                <a:spcPts val="0"/>
              </a:spcBef>
              <a:spcAft>
                <a:spcPts val="800"/>
              </a:spcAft>
            </a:pPr>
            <a:endParaRPr lang="en-US" sz="1600" dirty="0">
              <a:latin typeface="Arial" panose="020B0604020202020204" pitchFamily="34" charset="0"/>
              <a:ea typeface="Arial"/>
              <a:cs typeface="Arial" panose="020B0604020202020204" pitchFamily="34" charset="0"/>
              <a:sym typeface="Arial"/>
            </a:endParaRPr>
          </a:p>
        </p:txBody>
      </p:sp>
      <p:pic>
        <p:nvPicPr>
          <p:cNvPr id="31" name="Audio 3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308854991"/>
      </p:ext>
    </p:extLst>
  </p:cSld>
  <p:clrMapOvr>
    <a:masterClrMapping/>
  </p:clrMapOvr>
  <mc:AlternateContent xmlns:mc="http://schemas.openxmlformats.org/markup-compatibility/2006" xmlns:p14="http://schemas.microsoft.com/office/powerpoint/2010/main">
    <mc:Choice Requires="p14">
      <p:transition spd="slow" p14:dur="2000" advTm="12387"/>
    </mc:Choice>
    <mc:Fallback xmlns="">
      <p:transition spd="slow" advTm="123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8565682" cy="1016100"/>
          </a:xfrm>
        </p:spPr>
        <p:txBody>
          <a:bodyPr>
            <a:normAutofit/>
          </a:bodyPr>
          <a:lstStyle/>
          <a:p>
            <a:r>
              <a:rPr lang="en-US" sz="4000" b="1" dirty="0" smtClean="0">
                <a:solidFill>
                  <a:schemeClr val="accent1">
                    <a:lumMod val="75000"/>
                  </a:schemeClr>
                </a:solidFill>
                <a:latin typeface="Times New Roman" panose="02020603050405020304" pitchFamily="18" charset="0"/>
                <a:cs typeface="Times New Roman" panose="02020603050405020304" pitchFamily="18" charset="0"/>
              </a:rPr>
              <a:t>Outlier</a:t>
            </a:r>
            <a:endParaRPr lang="en-US" sz="4000" b="1" dirty="0">
              <a:solidFill>
                <a:schemeClr val="accent1">
                  <a:lumMod val="75000"/>
                </a:schemeClr>
              </a:solidFill>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idx="1"/>
          </p:nvPr>
        </p:nvPicPr>
        <p:blipFill>
          <a:blip r:embed="rId4"/>
          <a:stretch>
            <a:fillRect/>
          </a:stretch>
        </p:blipFill>
        <p:spPr>
          <a:xfrm>
            <a:off x="838200" y="1477478"/>
            <a:ext cx="8602485" cy="4699485"/>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4178720580"/>
      </p:ext>
    </p:extLst>
  </p:cSld>
  <p:clrMapOvr>
    <a:masterClrMapping/>
  </p:clrMapOvr>
  <mc:AlternateContent xmlns:mc="http://schemas.openxmlformats.org/markup-compatibility/2006" xmlns:p14="http://schemas.microsoft.com/office/powerpoint/2010/main">
    <mc:Choice Requires="p14">
      <p:transition spd="slow" p14:dur="2000" advTm="22351"/>
    </mc:Choice>
    <mc:Fallback xmlns="">
      <p:transition spd="slow" advTm="223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lumMod val="75000"/>
                  </a:schemeClr>
                </a:solidFill>
                <a:latin typeface="Times New Roman" panose="02020603050405020304" pitchFamily="18" charset="0"/>
                <a:cs typeface="Times New Roman" panose="02020603050405020304" pitchFamily="18" charset="0"/>
              </a:rPr>
              <a:t>Exploratory Data Analysis Outcome</a:t>
            </a:r>
            <a:endParaRPr lang="en-US" dirty="0"/>
          </a:p>
        </p:txBody>
      </p:sp>
      <p:sp>
        <p:nvSpPr>
          <p:cNvPr id="3" name="Content Placeholder 2"/>
          <p:cNvSpPr>
            <a:spLocks noGrp="1"/>
          </p:cNvSpPr>
          <p:nvPr>
            <p:ph idx="1"/>
          </p:nvPr>
        </p:nvSpPr>
        <p:spPr/>
        <p:txBody>
          <a:bodyPr>
            <a:normAutofit/>
          </a:bodyPr>
          <a:lstStyle/>
          <a:p>
            <a:endParaRPr lang="en-US" dirty="0" smtClean="0">
              <a:latin typeface="Times New Roman" panose="02020603050405020304" pitchFamily="18" charset="0"/>
              <a:cs typeface="Times New Roman" panose="02020603050405020304" pitchFamily="18" charset="0"/>
            </a:endParaRPr>
          </a:p>
          <a:p>
            <a:r>
              <a:rPr lang="en-US" sz="3000" dirty="0" smtClean="0">
                <a:latin typeface="Times New Roman" panose="02020603050405020304" pitchFamily="18" charset="0"/>
                <a:cs typeface="Times New Roman" panose="02020603050405020304" pitchFamily="18" charset="0"/>
              </a:rPr>
              <a:t> All </a:t>
            </a:r>
            <a:r>
              <a:rPr lang="en-US" sz="3000" dirty="0">
                <a:latin typeface="Times New Roman" panose="02020603050405020304" pitchFamily="18" charset="0"/>
                <a:cs typeface="Times New Roman" panose="02020603050405020304" pitchFamily="18" charset="0"/>
              </a:rPr>
              <a:t>the data types are all int64</a:t>
            </a:r>
            <a:r>
              <a:rPr lang="en-US" sz="3000" dirty="0" smtClean="0">
                <a:latin typeface="Times New Roman" panose="02020603050405020304" pitchFamily="18" charset="0"/>
                <a:cs typeface="Times New Roman" panose="02020603050405020304" pitchFamily="18" charset="0"/>
              </a:rPr>
              <a:t>.</a:t>
            </a:r>
          </a:p>
          <a:p>
            <a:endParaRPr lang="en-US" sz="3000" dirty="0">
              <a:latin typeface="Times New Roman" panose="02020603050405020304" pitchFamily="18" charset="0"/>
              <a:cs typeface="Times New Roman" panose="02020603050405020304" pitchFamily="18" charset="0"/>
            </a:endParaRPr>
          </a:p>
          <a:p>
            <a:r>
              <a:rPr lang="en-US" sz="3000" dirty="0" smtClean="0">
                <a:latin typeface="Times New Roman" panose="02020603050405020304" pitchFamily="18" charset="0"/>
                <a:cs typeface="Times New Roman" panose="02020603050405020304" pitchFamily="18" charset="0"/>
              </a:rPr>
              <a:t> There </a:t>
            </a:r>
            <a:r>
              <a:rPr lang="en-US" sz="3000" dirty="0">
                <a:latin typeface="Times New Roman" panose="02020603050405020304" pitchFamily="18" charset="0"/>
                <a:cs typeface="Times New Roman" panose="02020603050405020304" pitchFamily="18" charset="0"/>
              </a:rPr>
              <a:t>is no missing data in the entire dataset. </a:t>
            </a:r>
            <a:endParaRPr lang="en-US" sz="3000" dirty="0" smtClean="0">
              <a:latin typeface="Times New Roman" panose="02020603050405020304" pitchFamily="18" charset="0"/>
              <a:cs typeface="Times New Roman" panose="02020603050405020304" pitchFamily="18" charset="0"/>
            </a:endParaRPr>
          </a:p>
          <a:p>
            <a:pPr marL="0" indent="0">
              <a:buNone/>
            </a:pPr>
            <a:endParaRPr lang="en-US" sz="3000" dirty="0" smtClean="0">
              <a:latin typeface="Times New Roman" panose="02020603050405020304" pitchFamily="18" charset="0"/>
              <a:cs typeface="Times New Roman" panose="02020603050405020304" pitchFamily="18" charset="0"/>
            </a:endParaRPr>
          </a:p>
          <a:p>
            <a:r>
              <a:rPr lang="en-US" sz="3000" dirty="0" smtClean="0">
                <a:latin typeface="Times New Roman" panose="02020603050405020304" pitchFamily="18" charset="0"/>
                <a:cs typeface="Times New Roman" panose="02020603050405020304" pitchFamily="18" charset="0"/>
              </a:rPr>
              <a:t> From </a:t>
            </a:r>
            <a:r>
              <a:rPr lang="en-US" sz="3000" dirty="0">
                <a:latin typeface="Times New Roman" panose="02020603050405020304" pitchFamily="18" charset="0"/>
                <a:cs typeface="Times New Roman" panose="02020603050405020304" pitchFamily="18" charset="0"/>
              </a:rPr>
              <a:t>my analysis, the result shows that we are dealing with </a:t>
            </a:r>
            <a:r>
              <a:rPr lang="en-US" sz="3000" dirty="0" smtClean="0">
                <a:latin typeface="Times New Roman" panose="02020603050405020304" pitchFamily="18" charset="0"/>
                <a:cs typeface="Times New Roman" panose="02020603050405020304" pitchFamily="18" charset="0"/>
              </a:rPr>
              <a:t>  </a:t>
            </a:r>
          </a:p>
          <a:p>
            <a:pPr marL="0" indent="0">
              <a:buNone/>
            </a:pPr>
            <a:r>
              <a:rPr lang="en-US" sz="3000" dirty="0" smtClean="0">
                <a:latin typeface="Times New Roman" panose="02020603050405020304" pitchFamily="18" charset="0"/>
                <a:cs typeface="Times New Roman" panose="02020603050405020304" pitchFamily="18" charset="0"/>
              </a:rPr>
              <a:t>   imbalance </a:t>
            </a:r>
            <a:r>
              <a:rPr lang="en-US" sz="3000" dirty="0" smtClean="0">
                <a:latin typeface="Times New Roman" panose="02020603050405020304" pitchFamily="18" charset="0"/>
                <a:cs typeface="Times New Roman" panose="02020603050405020304" pitchFamily="18" charset="0"/>
              </a:rPr>
              <a:t>classes.</a:t>
            </a:r>
          </a:p>
          <a:p>
            <a:pPr marL="0" indent="0">
              <a:buNone/>
            </a:pPr>
            <a:endParaRPr lang="en-US" sz="3000" dirty="0">
              <a:latin typeface="Times New Roman" panose="02020603050405020304" pitchFamily="18" charset="0"/>
              <a:cs typeface="Times New Roman" panose="02020603050405020304" pitchFamily="18" charset="0"/>
            </a:endParaRPr>
          </a:p>
          <a:p>
            <a:pPr lvl="0"/>
            <a:endParaRPr lang="en-US" dirty="0">
              <a:latin typeface="Times New Roman" panose="02020603050405020304" pitchFamily="18" charset="0"/>
              <a:cs typeface="Times New Roman" panose="02020603050405020304" pitchFamily="18" charset="0"/>
            </a:endParaRPr>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3182823296"/>
      </p:ext>
    </p:extLst>
  </p:cSld>
  <p:clrMapOvr>
    <a:masterClrMapping/>
  </p:clrMapOvr>
  <mc:AlternateContent xmlns:mc="http://schemas.openxmlformats.org/markup-compatibility/2006" xmlns:p14="http://schemas.microsoft.com/office/powerpoint/2010/main">
    <mc:Choice Requires="p14">
      <p:transition spd="slow" p14:dur="2000" advTm="18265"/>
    </mc:Choice>
    <mc:Fallback xmlns="">
      <p:transition spd="slow" advTm="182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8D70B121-56F4-4848-B38B-182089D909F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99CD045E-226B-1546-9AF1-7974536CA7CA}"/>
              </a:ext>
            </a:extLst>
          </p:cNvPr>
          <p:cNvSpPr>
            <a:spLocks noGrp="1"/>
          </p:cNvSpPr>
          <p:nvPr>
            <p:ph type="title"/>
          </p:nvPr>
        </p:nvSpPr>
        <p:spPr>
          <a:xfrm>
            <a:off x="914400" y="963877"/>
            <a:ext cx="3508408" cy="4930246"/>
          </a:xfrm>
        </p:spPr>
        <p:txBody>
          <a:bodyPr>
            <a:normAutofit/>
          </a:bodyPr>
          <a:lstStyle/>
          <a:p>
            <a:pPr algn="r"/>
            <a:r>
              <a:rPr lang="en-US" sz="4000" b="1" dirty="0">
                <a:solidFill>
                  <a:schemeClr val="accent1">
                    <a:lumMod val="75000"/>
                  </a:schemeClr>
                </a:solidFill>
                <a:latin typeface="Times New Roman" panose="02020603050405020304" pitchFamily="18" charset="0"/>
                <a:cs typeface="Times New Roman" panose="02020603050405020304" pitchFamily="18" charset="0"/>
              </a:rPr>
              <a:t>Model Construction</a:t>
            </a:r>
          </a:p>
        </p:txBody>
      </p:sp>
      <p:cxnSp>
        <p:nvCxnSpPr>
          <p:cNvPr id="10" name="Straight Connector 9">
            <a:extLst>
              <a:ext uri="{FF2B5EF4-FFF2-40B4-BE49-F238E27FC236}">
                <a16:creationId xmlns="" xmlns:a16="http://schemas.microsoft.com/office/drawing/2014/main" id="{2D72A2C9-F3CA-4216-8BAD-FA4C970C3C4E}"/>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 xmlns:a16="http://schemas.microsoft.com/office/drawing/2014/main" id="{079B615B-0A70-1246-ACC0-924FA711412E}"/>
              </a:ext>
            </a:extLst>
          </p:cNvPr>
          <p:cNvSpPr>
            <a:spLocks noGrp="1"/>
          </p:cNvSpPr>
          <p:nvPr>
            <p:ph idx="1"/>
          </p:nvPr>
        </p:nvSpPr>
        <p:spPr>
          <a:xfrm>
            <a:off x="4976031" y="963877"/>
            <a:ext cx="6377769" cy="4796843"/>
          </a:xfrm>
        </p:spPr>
        <p:txBody>
          <a:bodyPr anchor="ctr">
            <a:normAutofit/>
          </a:bodyPr>
          <a:lstStyle/>
          <a:p>
            <a:pPr marL="0" indent="0" algn="just">
              <a:buNone/>
            </a:pPr>
            <a:r>
              <a:rPr lang="en-US" sz="2400" dirty="0">
                <a:latin typeface="Times New Roman" panose="02020603050405020304" pitchFamily="18" charset="0"/>
                <a:cs typeface="Times New Roman" panose="02020603050405020304" pitchFamily="18" charset="0"/>
              </a:rPr>
              <a:t>The purpose of the phase is to preprocess the data, train data using different ML </a:t>
            </a:r>
            <a:r>
              <a:rPr lang="en-US" sz="2400" dirty="0" smtClean="0">
                <a:latin typeface="Times New Roman" panose="02020603050405020304" pitchFamily="18" charset="0"/>
                <a:cs typeface="Times New Roman" panose="02020603050405020304" pitchFamily="18" charset="0"/>
              </a:rPr>
              <a:t>algorithms</a:t>
            </a:r>
            <a:r>
              <a:rPr lang="en-US" sz="2400" dirty="0">
                <a:latin typeface="Times New Roman" panose="02020603050405020304" pitchFamily="18" charset="0"/>
                <a:cs typeface="Times New Roman" panose="02020603050405020304" pitchFamily="18" charset="0"/>
              </a:rPr>
              <a:t>, test model, and evaluate the accuracy of the model</a:t>
            </a:r>
          </a:p>
        </p:txBody>
      </p:sp>
    </p:spTree>
    <p:extLst>
      <p:ext uri="{BB962C8B-B14F-4D97-AF65-F5344CB8AC3E}">
        <p14:creationId xmlns:p14="http://schemas.microsoft.com/office/powerpoint/2010/main" val="4094997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42A5316D-ED2F-4F89-B4B4-8D9240B1A34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 xmlns:a16="http://schemas.microsoft.com/office/drawing/2014/main" id="{F181D01C-31CF-CC4A-99B2-04B4C531E55B}"/>
              </a:ext>
            </a:extLst>
          </p:cNvPr>
          <p:cNvSpPr>
            <a:spLocks noGrp="1"/>
          </p:cNvSpPr>
          <p:nvPr>
            <p:ph type="title"/>
          </p:nvPr>
        </p:nvSpPr>
        <p:spPr>
          <a:xfrm>
            <a:off x="838200" y="2057400"/>
            <a:ext cx="2743200" cy="2743200"/>
          </a:xfrm>
          <a:prstGeom prst="ellipse">
            <a:avLst/>
          </a:prstGeom>
          <a:solidFill>
            <a:srgbClr val="262626"/>
          </a:solidFill>
          <a:ln w="174625" cmpd="thinThick">
            <a:solidFill>
              <a:srgbClr val="262626"/>
            </a:solidFill>
          </a:ln>
        </p:spPr>
        <p:txBody>
          <a:bodyPr anchor="ctr">
            <a:normAutofit/>
          </a:bodyPr>
          <a:lstStyle/>
          <a:p>
            <a:pPr algn="ctr"/>
            <a:r>
              <a:rPr lang="en-US" sz="2400" b="1" dirty="0">
                <a:solidFill>
                  <a:schemeClr val="accent1">
                    <a:lumMod val="50000"/>
                  </a:schemeClr>
                </a:solidFill>
                <a:latin typeface="Times New Roman" panose="02020603050405020304" pitchFamily="18" charset="0"/>
                <a:cs typeface="Times New Roman" panose="02020603050405020304" pitchFamily="18" charset="0"/>
              </a:rPr>
              <a:t>Model construction Methodology</a:t>
            </a:r>
          </a:p>
        </p:txBody>
      </p:sp>
      <p:graphicFrame>
        <p:nvGraphicFramePr>
          <p:cNvPr id="5" name="Content Placeholder 2">
            <a:extLst>
              <a:ext uri="{FF2B5EF4-FFF2-40B4-BE49-F238E27FC236}">
                <a16:creationId xmlns="" xmlns:a16="http://schemas.microsoft.com/office/drawing/2014/main" id="{D106F798-4C80-4961-83E2-1D96260804D5}"/>
              </a:ext>
            </a:extLst>
          </p:cNvPr>
          <p:cNvGraphicFramePr>
            <a:graphicFrameLocks noGrp="1"/>
          </p:cNvGraphicFramePr>
          <p:nvPr>
            <p:ph idx="1"/>
            <p:extLst>
              <p:ext uri="{D42A27DB-BD31-4B8C-83A1-F6EECF244321}">
                <p14:modId xmlns:p14="http://schemas.microsoft.com/office/powerpoint/2010/main" val="2980506933"/>
              </p:ext>
            </p:extLst>
          </p:nvPr>
        </p:nvGraphicFramePr>
        <p:xfrm>
          <a:off x="4038600" y="1166648"/>
          <a:ext cx="7315200" cy="45247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692224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75000"/>
                  </a:schemeClr>
                </a:solidFill>
                <a:latin typeface="Times New Roman" panose="02020603050405020304" pitchFamily="18" charset="0"/>
                <a:cs typeface="Times New Roman" panose="02020603050405020304" pitchFamily="18" charset="0"/>
              </a:rPr>
              <a:t>Execution &amp; Interpretation</a:t>
            </a:r>
            <a:endParaRPr 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p:txBody>
          <a:bodyPr/>
          <a:lstStyle/>
          <a:p>
            <a:r>
              <a:rPr lang="en-US" dirty="0">
                <a:latin typeface="Times New Roman" panose="02020603050405020304" pitchFamily="18" charset="0"/>
                <a:cs typeface="Times New Roman" panose="02020603050405020304" pitchFamily="18" charset="0"/>
              </a:rPr>
              <a:t>Model trained with Non-standardized Features</a:t>
            </a:r>
            <a:endParaRPr lang="en-US" dirty="0">
              <a:effectLst/>
              <a:latin typeface="Times New Roman" panose="02020603050405020304" pitchFamily="18" charset="0"/>
              <a:cs typeface="Times New Roman" panose="02020603050405020304" pitchFamily="18" charset="0"/>
            </a:endParaRPr>
          </a:p>
        </p:txBody>
      </p:sp>
      <p:pic>
        <p:nvPicPr>
          <p:cNvPr id="7" name="Content Placeholder 6"/>
          <p:cNvPicPr>
            <a:picLocks noGrp="1" noChangeAspect="1"/>
          </p:cNvPicPr>
          <p:nvPr>
            <p:ph sz="half" idx="2"/>
          </p:nvPr>
        </p:nvPicPr>
        <p:blipFill>
          <a:blip r:embed="rId2"/>
          <a:stretch>
            <a:fillRect/>
          </a:stretch>
        </p:blipFill>
        <p:spPr>
          <a:xfrm>
            <a:off x="839788" y="3006725"/>
            <a:ext cx="5157787" cy="2301607"/>
          </a:xfrm>
          <a:prstGeom prst="rect">
            <a:avLst/>
          </a:prstGeom>
        </p:spPr>
      </p:pic>
      <p:sp>
        <p:nvSpPr>
          <p:cNvPr id="5" name="Text Placeholder 4"/>
          <p:cNvSpPr>
            <a:spLocks noGrp="1"/>
          </p:cNvSpPr>
          <p:nvPr>
            <p:ph type="body" sz="quarter" idx="3"/>
          </p:nvPr>
        </p:nvSpPr>
        <p:spPr/>
        <p:txBody>
          <a:bodyPr/>
          <a:lstStyle/>
          <a:p>
            <a:r>
              <a:rPr lang="en-US" dirty="0">
                <a:latin typeface="Times New Roman" panose="02020603050405020304" pitchFamily="18" charset="0"/>
                <a:cs typeface="Times New Roman" panose="02020603050405020304" pitchFamily="18" charset="0"/>
              </a:rPr>
              <a:t>Model trained with </a:t>
            </a:r>
            <a:r>
              <a:rPr lang="en-US" dirty="0" smtClean="0">
                <a:latin typeface="Times New Roman" panose="02020603050405020304" pitchFamily="18" charset="0"/>
                <a:cs typeface="Times New Roman" panose="02020603050405020304" pitchFamily="18" charset="0"/>
              </a:rPr>
              <a:t>standardized </a:t>
            </a:r>
            <a:r>
              <a:rPr lang="en-US" dirty="0">
                <a:latin typeface="Times New Roman" panose="02020603050405020304" pitchFamily="18" charset="0"/>
                <a:cs typeface="Times New Roman" panose="02020603050405020304" pitchFamily="18" charset="0"/>
              </a:rPr>
              <a:t>Features</a:t>
            </a:r>
            <a:endParaRPr lang="en-US" dirty="0">
              <a:effectLst/>
              <a:latin typeface="Times New Roman" panose="02020603050405020304" pitchFamily="18" charset="0"/>
              <a:cs typeface="Times New Roman" panose="02020603050405020304" pitchFamily="18" charset="0"/>
            </a:endParaRPr>
          </a:p>
        </p:txBody>
      </p:sp>
      <p:pic>
        <p:nvPicPr>
          <p:cNvPr id="8" name="Content Placeholder 7"/>
          <p:cNvPicPr>
            <a:picLocks noGrp="1" noChangeAspect="1"/>
          </p:cNvPicPr>
          <p:nvPr>
            <p:ph sz="quarter" idx="4"/>
          </p:nvPr>
        </p:nvPicPr>
        <p:blipFill>
          <a:blip r:embed="rId3"/>
          <a:stretch>
            <a:fillRect/>
          </a:stretch>
        </p:blipFill>
        <p:spPr>
          <a:xfrm>
            <a:off x="6172200" y="3006725"/>
            <a:ext cx="5183188" cy="2258293"/>
          </a:xfrm>
          <a:prstGeom prst="rect">
            <a:avLst/>
          </a:prstGeom>
        </p:spPr>
      </p:pic>
    </p:spTree>
    <p:extLst>
      <p:ext uri="{BB962C8B-B14F-4D97-AF65-F5344CB8AC3E}">
        <p14:creationId xmlns:p14="http://schemas.microsoft.com/office/powerpoint/2010/main" val="31454769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solidFill>
                  <a:schemeClr val="accent1">
                    <a:lumMod val="75000"/>
                  </a:schemeClr>
                </a:solidFill>
                <a:latin typeface="Times New Roman" panose="02020603050405020304" pitchFamily="18" charset="0"/>
                <a:cs typeface="Times New Roman" panose="02020603050405020304" pitchFamily="18" charset="0"/>
              </a:rPr>
              <a:t/>
            </a:r>
            <a:br>
              <a:rPr lang="en-US" b="1" dirty="0" smtClean="0">
                <a:solidFill>
                  <a:schemeClr val="accent1">
                    <a:lumMod val="75000"/>
                  </a:schemeClr>
                </a:solidFill>
                <a:latin typeface="Times New Roman" panose="02020603050405020304" pitchFamily="18" charset="0"/>
                <a:cs typeface="Times New Roman" panose="02020603050405020304" pitchFamily="18" charset="0"/>
              </a:rPr>
            </a:br>
            <a:r>
              <a:rPr lang="en-US" b="1" dirty="0" smtClean="0">
                <a:solidFill>
                  <a:schemeClr val="accent1">
                    <a:lumMod val="75000"/>
                  </a:schemeClr>
                </a:solidFill>
                <a:latin typeface="Times New Roman" panose="02020603050405020304" pitchFamily="18" charset="0"/>
                <a:cs typeface="Times New Roman" panose="02020603050405020304" pitchFamily="18" charset="0"/>
              </a:rPr>
              <a:t>What </a:t>
            </a:r>
            <a:r>
              <a:rPr lang="en-US" b="1" dirty="0">
                <a:solidFill>
                  <a:schemeClr val="accent1">
                    <a:lumMod val="75000"/>
                  </a:schemeClr>
                </a:solidFill>
                <a:latin typeface="Times New Roman" panose="02020603050405020304" pitchFamily="18" charset="0"/>
                <a:cs typeface="Times New Roman" panose="02020603050405020304" pitchFamily="18" charset="0"/>
              </a:rPr>
              <a:t>could be done better?</a:t>
            </a:r>
            <a:r>
              <a:rPr lang="en-US" dirty="0">
                <a:solidFill>
                  <a:schemeClr val="accent1">
                    <a:lumMod val="75000"/>
                  </a:schemeClr>
                </a:solidFill>
                <a:latin typeface="Times New Roman" panose="02020603050405020304" pitchFamily="18" charset="0"/>
                <a:cs typeface="Times New Roman" panose="02020603050405020304" pitchFamily="18" charset="0"/>
              </a:rPr>
              <a:t/>
            </a:r>
            <a:br>
              <a:rPr lang="en-US" dirty="0">
                <a:solidFill>
                  <a:schemeClr val="accent1">
                    <a:lumMod val="75000"/>
                  </a:schemeClr>
                </a:solidFill>
                <a:latin typeface="Times New Roman" panose="02020603050405020304" pitchFamily="18" charset="0"/>
                <a:cs typeface="Times New Roman" panose="02020603050405020304" pitchFamily="18" charset="0"/>
              </a:rPr>
            </a:br>
            <a:endParaRPr 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825625"/>
            <a:ext cx="10515600" cy="4430796"/>
          </a:xfrm>
        </p:spPr>
        <p:txBody>
          <a:bodyPr>
            <a:normAutofit lnSpcReduction="10000"/>
          </a:bodyPr>
          <a:lstStyle/>
          <a:p>
            <a:pPr algn="just"/>
            <a:r>
              <a:rPr lang="en-US" sz="2400" dirty="0" smtClean="0">
                <a:latin typeface="Times New Roman" panose="02020603050405020304" pitchFamily="18" charset="0"/>
                <a:cs typeface="Times New Roman" panose="02020603050405020304" pitchFamily="18" charset="0"/>
              </a:rPr>
              <a:t>The </a:t>
            </a:r>
            <a:r>
              <a:rPr lang="en-US" sz="2400" dirty="0">
                <a:latin typeface="Times New Roman" panose="02020603050405020304" pitchFamily="18" charset="0"/>
                <a:cs typeface="Times New Roman" panose="02020603050405020304" pitchFamily="18" charset="0"/>
              </a:rPr>
              <a:t>training model in this project would be improved by tuning the </a:t>
            </a:r>
            <a:r>
              <a:rPr lang="en-US" sz="2400" dirty="0" err="1">
                <a:latin typeface="Times New Roman" panose="02020603050405020304" pitchFamily="18" charset="0"/>
                <a:cs typeface="Times New Roman" panose="02020603050405020304" pitchFamily="18" charset="0"/>
              </a:rPr>
              <a:t>hyperparameters</a:t>
            </a:r>
            <a:r>
              <a:rPr lang="en-US" sz="2400" dirty="0">
                <a:latin typeface="Times New Roman" panose="02020603050405020304" pitchFamily="18" charset="0"/>
                <a:cs typeface="Times New Roman" panose="02020603050405020304" pitchFamily="18" charset="0"/>
              </a:rPr>
              <a:t> of the algorithms such as L1/L2 regularization terms, learning rates across a parameter grid using </a:t>
            </a:r>
            <a:r>
              <a:rPr lang="en-US" sz="2400" dirty="0" err="1">
                <a:latin typeface="Times New Roman" panose="02020603050405020304" pitchFamily="18" charset="0"/>
                <a:cs typeface="Times New Roman" panose="02020603050405020304" pitchFamily="18" charset="0"/>
              </a:rPr>
              <a:t>GridSearchCV</a:t>
            </a:r>
            <a:r>
              <a:rPr lang="en-US" sz="2400" dirty="0" smtClean="0">
                <a:latin typeface="Times New Roman" panose="02020603050405020304" pitchFamily="18" charset="0"/>
                <a:cs typeface="Times New Roman" panose="02020603050405020304" pitchFamily="18" charset="0"/>
              </a:rPr>
              <a:t>.</a:t>
            </a:r>
          </a:p>
          <a:p>
            <a:pPr marL="0" indent="0" algn="just">
              <a:buNone/>
            </a:pP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The development of learning curves for each of the five models to help identify the presence of high bias, high variance or both for further insights on how to improve the learning algorithms</a:t>
            </a:r>
            <a:r>
              <a:rPr lang="en-US" sz="2400" dirty="0" smtClean="0">
                <a:latin typeface="Times New Roman" panose="02020603050405020304" pitchFamily="18" charset="0"/>
                <a:cs typeface="Times New Roman" panose="02020603050405020304" pitchFamily="18" charset="0"/>
              </a:rPr>
              <a:t>.</a:t>
            </a:r>
          </a:p>
          <a:p>
            <a:pPr marL="0" indent="0" algn="just">
              <a:buNone/>
            </a:pP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The use of more high-quality data and feature engineering</a:t>
            </a:r>
            <a:r>
              <a:rPr lang="en-US" sz="2400" dirty="0" smtClean="0">
                <a:latin typeface="Times New Roman" panose="02020603050405020304" pitchFamily="18" charset="0"/>
                <a:cs typeface="Times New Roman" panose="02020603050405020304" pitchFamily="18" charset="0"/>
              </a:rPr>
              <a:t>.</a:t>
            </a:r>
          </a:p>
          <a:p>
            <a:pPr marL="0" indent="0" algn="just">
              <a:buNone/>
            </a:pP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The tuning of each classifier decision threshold (a default value of 0.5 was employed in this study).</a:t>
            </a:r>
          </a:p>
          <a:p>
            <a:pPr marL="0" indent="0">
              <a:buNone/>
            </a:pPr>
            <a:endParaRPr lang="en-US" dirty="0"/>
          </a:p>
        </p:txBody>
      </p:sp>
    </p:spTree>
    <p:extLst>
      <p:ext uri="{BB962C8B-B14F-4D97-AF65-F5344CB8AC3E}">
        <p14:creationId xmlns:p14="http://schemas.microsoft.com/office/powerpoint/2010/main" val="17669323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75000"/>
                  </a:schemeClr>
                </a:solidFill>
                <a:latin typeface="Times New Roman" panose="02020603050405020304" pitchFamily="18" charset="0"/>
                <a:cs typeface="Times New Roman" panose="02020603050405020304" pitchFamily="18" charset="0"/>
              </a:rPr>
              <a:t>Conclusion</a:t>
            </a:r>
            <a:endParaRPr 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597794"/>
            <a:ext cx="10515600" cy="4138863"/>
          </a:xfrm>
        </p:spPr>
        <p:txBody>
          <a:bodyPr>
            <a:normAutofit fontScale="92500" lnSpcReduction="10000"/>
          </a:bodyPr>
          <a:lstStyle/>
          <a:p>
            <a:pPr algn="just"/>
            <a:endParaRPr lang="en-US" sz="2400" dirty="0" smtClean="0">
              <a:latin typeface="Times New Roman" panose="02020603050405020304" pitchFamily="18" charset="0"/>
              <a:cs typeface="Times New Roman" panose="02020603050405020304" pitchFamily="18" charset="0"/>
            </a:endParaRPr>
          </a:p>
          <a:p>
            <a:pPr algn="just"/>
            <a:r>
              <a:rPr lang="en-US" sz="2400" dirty="0" smtClean="0">
                <a:latin typeface="Times New Roman" panose="02020603050405020304" pitchFamily="18" charset="0"/>
                <a:cs typeface="Times New Roman" panose="02020603050405020304" pitchFamily="18" charset="0"/>
              </a:rPr>
              <a:t>Based </a:t>
            </a:r>
            <a:r>
              <a:rPr lang="en-US" sz="2400" dirty="0">
                <a:latin typeface="Times New Roman" panose="02020603050405020304" pitchFamily="18" charset="0"/>
                <a:cs typeface="Times New Roman" panose="02020603050405020304" pitchFamily="18" charset="0"/>
              </a:rPr>
              <a:t>on the </a:t>
            </a:r>
            <a:r>
              <a:rPr lang="en-US" sz="2400" dirty="0" err="1">
                <a:latin typeface="Times New Roman" panose="02020603050405020304" pitchFamily="18" charset="0"/>
                <a:cs typeface="Times New Roman" panose="02020603050405020304" pitchFamily="18" charset="0"/>
              </a:rPr>
              <a:t>auc_roc_score</a:t>
            </a:r>
            <a:r>
              <a:rPr lang="en-US" sz="2400" dirty="0">
                <a:latin typeface="Times New Roman" panose="02020603050405020304" pitchFamily="18" charset="0"/>
                <a:cs typeface="Times New Roman" panose="02020603050405020304" pitchFamily="18" charset="0"/>
              </a:rPr>
              <a:t> and f1_macro values, the Random Forest classifier was observed to be the best performing model among the five studied models for both standardized and non-standardized features</a:t>
            </a:r>
            <a:r>
              <a:rPr lang="en-US" sz="2400" dirty="0" smtClean="0">
                <a:latin typeface="Times New Roman" panose="02020603050405020304" pitchFamily="18" charset="0"/>
                <a:cs typeface="Times New Roman" panose="02020603050405020304" pitchFamily="18" charset="0"/>
              </a:rPr>
              <a:t>.</a:t>
            </a:r>
          </a:p>
          <a:p>
            <a:pPr marL="0" indent="0" algn="just">
              <a:buNone/>
            </a:pP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With a </a:t>
            </a:r>
            <a:r>
              <a:rPr lang="en-US" sz="2400" dirty="0" err="1">
                <a:latin typeface="Times New Roman" panose="02020603050405020304" pitchFamily="18" charset="0"/>
                <a:cs typeface="Times New Roman" panose="02020603050405020304" pitchFamily="18" charset="0"/>
              </a:rPr>
              <a:t>roc_auc_score</a:t>
            </a:r>
            <a:r>
              <a:rPr lang="en-US" sz="2400" dirty="0">
                <a:latin typeface="Times New Roman" panose="02020603050405020304" pitchFamily="18" charset="0"/>
                <a:cs typeface="Times New Roman" panose="02020603050405020304" pitchFamily="18" charset="0"/>
              </a:rPr>
              <a:t> value of 0.76 on a decision threshold of 0.5, the Random forest classifier trained model is good, in terms of the predicted probability for distinguishing whether a consumer will default in his/her monthly credit card payment the given classes</a:t>
            </a:r>
            <a:r>
              <a:rPr lang="en-US" sz="2400" dirty="0" smtClean="0">
                <a:latin typeface="Times New Roman" panose="02020603050405020304" pitchFamily="18" charset="0"/>
                <a:cs typeface="Times New Roman" panose="02020603050405020304" pitchFamily="18" charset="0"/>
              </a:rPr>
              <a:t>.</a:t>
            </a:r>
          </a:p>
          <a:p>
            <a:pPr marL="0" indent="0" algn="just">
              <a:buNone/>
            </a:pP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The micro-averaged f1_score (82%) for the choice model (Random Forest classifier), shows relatively better predictability with potential for improvement of the learning algorithms.</a:t>
            </a:r>
          </a:p>
          <a:p>
            <a:endParaRPr lang="en-US" dirty="0"/>
          </a:p>
        </p:txBody>
      </p:sp>
    </p:spTree>
    <p:extLst>
      <p:ext uri="{BB962C8B-B14F-4D97-AF65-F5344CB8AC3E}">
        <p14:creationId xmlns:p14="http://schemas.microsoft.com/office/powerpoint/2010/main" val="33866962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grpSp>
        <p:nvGrpSpPr>
          <p:cNvPr id="8" name="Group 7">
            <a:extLst>
              <a:ext uri="{FF2B5EF4-FFF2-40B4-BE49-F238E27FC236}">
                <a16:creationId xmlns="" xmlns:a16="http://schemas.microsoft.com/office/drawing/2014/main" id="{8C89EA62-F38E-4285-A105-C5E1BD36009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752858" y="744468"/>
            <a:ext cx="10674119" cy="5349672"/>
            <a:chOff x="752858" y="744469"/>
            <a:chExt cx="10674117" cy="5349671"/>
          </a:xfrm>
        </p:grpSpPr>
        <p:sp>
          <p:nvSpPr>
            <p:cNvPr id="9" name="Freeform 6">
              <a:extLst>
                <a:ext uri="{FF2B5EF4-FFF2-40B4-BE49-F238E27FC236}">
                  <a16:creationId xmlns="" xmlns:a16="http://schemas.microsoft.com/office/drawing/2014/main" id="{2CF6E46A-CCCD-4728-B011-E147B23629A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 xmlns:a16="http://schemas.microsoft.com/office/drawing/2014/main" id="{2E2C684B-30C9-4689-A529-EBF1B8ADB21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2" name="Rectangle 11">
            <a:extLst>
              <a:ext uri="{FF2B5EF4-FFF2-40B4-BE49-F238E27FC236}">
                <a16:creationId xmlns="" xmlns:a16="http://schemas.microsoft.com/office/drawing/2014/main" id="{5ABA7F3F-D56F-4C06-84AC-03FC83B0642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nvGrpSpPr>
          <p:cNvPr id="14" name="Group 13">
            <a:extLst>
              <a:ext uri="{FF2B5EF4-FFF2-40B4-BE49-F238E27FC236}">
                <a16:creationId xmlns="" xmlns:a16="http://schemas.microsoft.com/office/drawing/2014/main" id="{715374B5-D7C8-4AA9-BE65-DB7A0CA9B42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752858" y="744468"/>
            <a:ext cx="10674119" cy="5349672"/>
            <a:chOff x="752858" y="744469"/>
            <a:chExt cx="10674117" cy="5349671"/>
          </a:xfrm>
        </p:grpSpPr>
        <p:sp>
          <p:nvSpPr>
            <p:cNvPr id="15" name="Freeform 6">
              <a:extLst>
                <a:ext uri="{FF2B5EF4-FFF2-40B4-BE49-F238E27FC236}">
                  <a16:creationId xmlns="" xmlns:a16="http://schemas.microsoft.com/office/drawing/2014/main" id="{C73A7452-ED0F-4903-A620-8D103E556CA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accent1"/>
            </a:solidFill>
            <a:ln w="0">
              <a:noFill/>
              <a:prstDash val="solid"/>
              <a:round/>
              <a:headEnd/>
              <a:tailEnd/>
            </a:ln>
          </p:spPr>
        </p:sp>
        <p:sp>
          <p:nvSpPr>
            <p:cNvPr id="16" name="Freeform 6">
              <a:extLst>
                <a:ext uri="{FF2B5EF4-FFF2-40B4-BE49-F238E27FC236}">
                  <a16:creationId xmlns="" xmlns:a16="http://schemas.microsoft.com/office/drawing/2014/main" id="{F6A3F6CE-D581-4C37-8822-4F4A68325E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2"/>
            </a:solidFill>
            <a:ln w="0">
              <a:noFill/>
              <a:prstDash val="solid"/>
              <a:round/>
              <a:headEnd/>
              <a:tailEnd/>
            </a:ln>
          </p:spPr>
        </p:sp>
      </p:grpSp>
      <p:sp>
        <p:nvSpPr>
          <p:cNvPr id="3" name="TextBox 2">
            <a:extLst>
              <a:ext uri="{FF2B5EF4-FFF2-40B4-BE49-F238E27FC236}">
                <a16:creationId xmlns="" xmlns:a16="http://schemas.microsoft.com/office/drawing/2014/main" id="{D422AC01-1092-4567-8711-DF66FF389A58}"/>
              </a:ext>
            </a:extLst>
          </p:cNvPr>
          <p:cNvSpPr txBox="1"/>
          <p:nvPr/>
        </p:nvSpPr>
        <p:spPr>
          <a:xfrm>
            <a:off x="1915129" y="1788453"/>
            <a:ext cx="8361228" cy="2098227"/>
          </a:xfrm>
          <a:prstGeom prst="rect">
            <a:avLst/>
          </a:prstGeom>
        </p:spPr>
        <p:txBody>
          <a:bodyPr vert="horz" lIns="121920" tIns="60960" rIns="121920" bIns="60960" rtlCol="0" anchor="b">
            <a:normAutofit/>
          </a:bodyPr>
          <a:lstStyle/>
          <a:p>
            <a:pPr algn="ctr" defTabSz="1219170">
              <a:lnSpc>
                <a:spcPct val="89000"/>
              </a:lnSpc>
              <a:spcBef>
                <a:spcPct val="0"/>
              </a:spcBef>
              <a:spcAft>
                <a:spcPts val="800"/>
              </a:spcAft>
            </a:pPr>
            <a:r>
              <a:rPr lang="en-US" sz="9600" b="1" cap="all" dirty="0">
                <a:solidFill>
                  <a:schemeClr val="tx2"/>
                </a:solidFill>
                <a:latin typeface="+mj-lt"/>
                <a:ea typeface="+mj-ea"/>
                <a:cs typeface="+mj-cs"/>
              </a:rPr>
              <a:t>Thank you</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3269052708"/>
      </p:ext>
    </p:extLst>
  </p:cSld>
  <p:clrMapOvr>
    <a:masterClrMapping/>
  </p:clrMapOvr>
  <mc:AlternateContent xmlns:mc="http://schemas.openxmlformats.org/markup-compatibility/2006" xmlns:p14="http://schemas.microsoft.com/office/powerpoint/2010/main">
    <mc:Choice Requires="p14">
      <p:transition spd="slow" p14:dur="2000" advTm="16302"/>
    </mc:Choice>
    <mc:Fallback xmlns="">
      <p:transition spd="slow" advTm="16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smtClean="0">
                <a:solidFill>
                  <a:schemeClr val="accent1">
                    <a:lumMod val="75000"/>
                  </a:schemeClr>
                </a:solidFill>
                <a:latin typeface="Times New Roman" panose="02020603050405020304" pitchFamily="18" charset="0"/>
                <a:cs typeface="Times New Roman" panose="02020603050405020304" pitchFamily="18" charset="0"/>
              </a:rPr>
              <a:t>Presentation Approach</a:t>
            </a:r>
            <a:endParaRPr lang="en-US" sz="4000" b="1"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Project overview</a:t>
            </a:r>
          </a:p>
          <a:p>
            <a:r>
              <a:rPr lang="en-US" dirty="0" smtClean="0">
                <a:latin typeface="Times New Roman" panose="02020603050405020304" pitchFamily="18" charset="0"/>
                <a:cs typeface="Times New Roman" panose="02020603050405020304" pitchFamily="18" charset="0"/>
              </a:rPr>
              <a:t>Check for data unbalance</a:t>
            </a:r>
          </a:p>
          <a:p>
            <a:r>
              <a:rPr lang="en-US" dirty="0" smtClean="0">
                <a:latin typeface="Times New Roman" panose="02020603050405020304" pitchFamily="18" charset="0"/>
                <a:cs typeface="Times New Roman" panose="02020603050405020304" pitchFamily="18" charset="0"/>
              </a:rPr>
              <a:t>Exploratory data analysis</a:t>
            </a:r>
          </a:p>
          <a:p>
            <a:r>
              <a:rPr lang="en-US" dirty="0" smtClean="0">
                <a:latin typeface="Times New Roman" panose="02020603050405020304" pitchFamily="18" charset="0"/>
                <a:cs typeface="Times New Roman" panose="02020603050405020304" pitchFamily="18" charset="0"/>
              </a:rPr>
              <a:t>Model </a:t>
            </a:r>
            <a:r>
              <a:rPr lang="en-US" dirty="0" smtClean="0">
                <a:latin typeface="Times New Roman" panose="02020603050405020304" pitchFamily="18" charset="0"/>
                <a:cs typeface="Times New Roman" panose="02020603050405020304" pitchFamily="18" charset="0"/>
              </a:rPr>
              <a:t>construction</a:t>
            </a:r>
          </a:p>
          <a:p>
            <a:r>
              <a:rPr lang="en-US" dirty="0" smtClean="0">
                <a:latin typeface="Times New Roman" panose="02020603050405020304" pitchFamily="18" charset="0"/>
                <a:cs typeface="Times New Roman" panose="02020603050405020304" pitchFamily="18" charset="0"/>
              </a:rPr>
              <a:t>Execution &amp; Interpretation</a:t>
            </a:r>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What could be done better?</a:t>
            </a: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Conclusions</a:t>
            </a:r>
            <a:endParaRPr lang="en-US" dirty="0" smtClean="0">
              <a:latin typeface="Times New Roman" panose="02020603050405020304" pitchFamily="18" charset="0"/>
              <a:cs typeface="Times New Roman" panose="02020603050405020304" pitchFamily="18" charset="0"/>
            </a:endParaRPr>
          </a:p>
        </p:txBody>
      </p:sp>
      <p:pic>
        <p:nvPicPr>
          <p:cNvPr id="25" name="Audio 2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295602070"/>
      </p:ext>
    </p:extLst>
  </p:cSld>
  <p:clrMapOvr>
    <a:masterClrMapping/>
  </p:clrMapOvr>
  <mc:AlternateContent xmlns:mc="http://schemas.openxmlformats.org/markup-compatibility/2006" xmlns:p14="http://schemas.microsoft.com/office/powerpoint/2010/main">
    <mc:Choice Requires="p14">
      <p:transition spd="slow" p14:dur="2000" advTm="22178"/>
    </mc:Choice>
    <mc:Fallback xmlns="">
      <p:transition spd="slow" advTm="22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222003"/>
            <a:ext cx="9730338" cy="934286"/>
          </a:xfrm>
        </p:spPr>
        <p:txBody>
          <a:bodyPr>
            <a:normAutofit/>
          </a:bodyPr>
          <a:lstStyle/>
          <a:p>
            <a:r>
              <a:rPr lang="en-US" sz="4000" b="1" dirty="0">
                <a:solidFill>
                  <a:schemeClr val="accent1">
                    <a:lumMod val="75000"/>
                  </a:schemeClr>
                </a:solidFill>
                <a:latin typeface="Times New Roman" panose="02020603050405020304" pitchFamily="18" charset="0"/>
                <a:cs typeface="Times New Roman" panose="02020603050405020304" pitchFamily="18" charset="0"/>
              </a:rPr>
              <a:t>Recap of the </a:t>
            </a:r>
            <a:r>
              <a:rPr lang="en-US" sz="4000" b="1" dirty="0" smtClean="0">
                <a:solidFill>
                  <a:schemeClr val="accent1">
                    <a:lumMod val="75000"/>
                  </a:schemeClr>
                </a:solidFill>
                <a:latin typeface="Times New Roman" panose="02020603050405020304" pitchFamily="18" charset="0"/>
                <a:cs typeface="Times New Roman" panose="02020603050405020304" pitchFamily="18" charset="0"/>
              </a:rPr>
              <a:t>project</a:t>
            </a:r>
            <a:endParaRPr lang="en-US" sz="4000" b="1" dirty="0">
              <a:solidFill>
                <a:schemeClr val="accent1">
                  <a:lumMod val="75000"/>
                </a:schemeClr>
              </a:solidFill>
            </a:endParaRPr>
          </a:p>
        </p:txBody>
      </p:sp>
      <p:sp>
        <p:nvSpPr>
          <p:cNvPr id="3" name="Content Placeholder 2"/>
          <p:cNvSpPr>
            <a:spLocks noGrp="1"/>
          </p:cNvSpPr>
          <p:nvPr>
            <p:ph idx="1"/>
          </p:nvPr>
        </p:nvSpPr>
        <p:spPr>
          <a:xfrm>
            <a:off x="838200" y="1690688"/>
            <a:ext cx="9730339" cy="4570545"/>
          </a:xfrm>
        </p:spPr>
        <p:txBody>
          <a:bodyPr/>
          <a:lstStyle/>
          <a:p>
            <a:pPr marL="0" indent="0" algn="just">
              <a:buNone/>
            </a:pPr>
            <a:r>
              <a:rPr lang="en-US" b="1" dirty="0">
                <a:latin typeface="Times New Roman" panose="02020603050405020304" pitchFamily="18" charset="0"/>
                <a:cs typeface="Times New Roman" panose="02020603050405020304" pitchFamily="18" charset="0"/>
              </a:rPr>
              <a:t>Dataset</a:t>
            </a:r>
          </a:p>
          <a:p>
            <a:pPr marL="0" indent="0" algn="just">
              <a:buNone/>
            </a:pPr>
            <a:r>
              <a:rPr lang="en-US" dirty="0" smtClean="0">
                <a:latin typeface="Times New Roman" panose="02020603050405020304" pitchFamily="18" charset="0"/>
                <a:cs typeface="Times New Roman" panose="02020603050405020304" pitchFamily="18" charset="0"/>
              </a:rPr>
              <a:t>The dataset </a:t>
            </a:r>
            <a:r>
              <a:rPr lang="en-US" dirty="0">
                <a:latin typeface="Times New Roman" panose="02020603050405020304" pitchFamily="18" charset="0"/>
                <a:cs typeface="Times New Roman" panose="02020603050405020304" pitchFamily="18" charset="0"/>
              </a:rPr>
              <a:t>is collected from Department of Information Management, Chung Hua University, Taiwan and Department of Civil Engineering, </a:t>
            </a:r>
            <a:r>
              <a:rPr lang="en-US" dirty="0" err="1">
                <a:latin typeface="Times New Roman" panose="02020603050405020304" pitchFamily="18" charset="0"/>
                <a:cs typeface="Times New Roman" panose="02020603050405020304" pitchFamily="18" charset="0"/>
              </a:rPr>
              <a:t>Tamkang</a:t>
            </a:r>
            <a:r>
              <a:rPr lang="en-US" dirty="0">
                <a:latin typeface="Times New Roman" panose="02020603050405020304" pitchFamily="18" charset="0"/>
                <a:cs typeface="Times New Roman" panose="02020603050405020304" pitchFamily="18" charset="0"/>
              </a:rPr>
              <a:t> University, Taiwan. </a:t>
            </a:r>
          </a:p>
          <a:p>
            <a:pPr marL="0" indent="0" algn="just">
              <a:buNone/>
            </a:pPr>
            <a:r>
              <a:rPr lang="en-US" dirty="0">
                <a:latin typeface="Times New Roman" panose="02020603050405020304" pitchFamily="18" charset="0"/>
                <a:cs typeface="Times New Roman" panose="02020603050405020304" pitchFamily="18" charset="0"/>
              </a:rPr>
              <a:t>The source URLs for the data is </a:t>
            </a:r>
          </a:p>
          <a:p>
            <a:pPr marL="0" indent="0" algn="just">
              <a:buNone/>
            </a:pPr>
            <a:r>
              <a:rPr lang="en-US" u="sng" dirty="0">
                <a:latin typeface="Times New Roman" panose="02020603050405020304" pitchFamily="18" charset="0"/>
                <a:cs typeface="Times New Roman" panose="02020603050405020304" pitchFamily="18" charset="0"/>
                <a:hlinkClick r:id="rId4"/>
              </a:rPr>
              <a:t>https://archive.ics.uci.edu/ml/datasets/default+of+credit+card+clients</a:t>
            </a:r>
            <a:r>
              <a:rPr lang="en-US" u="sng" dirty="0">
                <a:latin typeface="Times New Roman" panose="02020603050405020304" pitchFamily="18" charset="0"/>
                <a:cs typeface="Times New Roman" panose="02020603050405020304" pitchFamily="18" charset="0"/>
              </a:rPr>
              <a:t>. </a:t>
            </a:r>
          </a:p>
          <a:p>
            <a:pPr marL="0" indent="0" algn="just">
              <a:buNone/>
            </a:pPr>
            <a:endParaRPr lang="en-US" u="sng"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I will be using open source software and code (Python &amp; Jupiter Notebook)</a:t>
            </a:r>
          </a:p>
          <a:p>
            <a:pPr lvl="0"/>
            <a:endParaRPr lang="en-US" dirty="0">
              <a:latin typeface="Times New Roman" panose="02020603050405020304" pitchFamily="18" charset="0"/>
              <a:cs typeface="Times New Roman" panose="02020603050405020304" pitchFamily="18" charset="0"/>
            </a:endParaRPr>
          </a:p>
        </p:txBody>
      </p:sp>
      <p:pic>
        <p:nvPicPr>
          <p:cNvPr id="18" name="Audio 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3066483305"/>
      </p:ext>
    </p:extLst>
  </p:cSld>
  <p:clrMapOvr>
    <a:masterClrMapping/>
  </p:clrMapOvr>
  <mc:AlternateContent xmlns:mc="http://schemas.openxmlformats.org/markup-compatibility/2006" xmlns:p14="http://schemas.microsoft.com/office/powerpoint/2010/main">
    <mc:Choice Requires="p14">
      <p:transition spd="slow" p14:dur="2000" advTm="21601"/>
    </mc:Choice>
    <mc:Fallback xmlns="">
      <p:transition spd="slow" advTm="21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8D70B121-56F4-4848-B38B-182089D909F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99CD045E-226B-1546-9AF1-7974536CA7CA}"/>
              </a:ext>
            </a:extLst>
          </p:cNvPr>
          <p:cNvSpPr>
            <a:spLocks noGrp="1"/>
          </p:cNvSpPr>
          <p:nvPr>
            <p:ph type="title"/>
          </p:nvPr>
        </p:nvSpPr>
        <p:spPr>
          <a:xfrm>
            <a:off x="838200" y="963877"/>
            <a:ext cx="3494362" cy="4930246"/>
          </a:xfrm>
        </p:spPr>
        <p:txBody>
          <a:bodyPr>
            <a:normAutofit/>
          </a:bodyPr>
          <a:lstStyle/>
          <a:p>
            <a:pPr algn="r"/>
            <a:r>
              <a:rPr lang="en-US" sz="4000" b="1" dirty="0">
                <a:solidFill>
                  <a:schemeClr val="accent1"/>
                </a:solidFill>
                <a:latin typeface="Times New Roman" panose="02020603050405020304" pitchFamily="18" charset="0"/>
                <a:cs typeface="Times New Roman" panose="02020603050405020304" pitchFamily="18" charset="0"/>
              </a:rPr>
              <a:t>Exploratory Data Analysis</a:t>
            </a:r>
          </a:p>
        </p:txBody>
      </p:sp>
      <p:cxnSp>
        <p:nvCxnSpPr>
          <p:cNvPr id="10" name="Straight Connector 9">
            <a:extLst>
              <a:ext uri="{FF2B5EF4-FFF2-40B4-BE49-F238E27FC236}">
                <a16:creationId xmlns:a16="http://schemas.microsoft.com/office/drawing/2014/main" xmlns="" id="{2D72A2C9-F3CA-4216-8BAD-FA4C970C3C4E}"/>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xmlns="" id="{079B615B-0A70-1246-ACC0-924FA711412E}"/>
              </a:ext>
            </a:extLst>
          </p:cNvPr>
          <p:cNvSpPr>
            <a:spLocks noGrp="1"/>
          </p:cNvSpPr>
          <p:nvPr>
            <p:ph idx="1"/>
          </p:nvPr>
        </p:nvSpPr>
        <p:spPr>
          <a:xfrm>
            <a:off x="4976031" y="963877"/>
            <a:ext cx="6377769" cy="4930246"/>
          </a:xfrm>
        </p:spPr>
        <p:txBody>
          <a:bodyPr anchor="ctr">
            <a:normAutofit/>
          </a:bodyPr>
          <a:lstStyle/>
          <a:p>
            <a:pPr marL="0" indent="0">
              <a:buNone/>
            </a:pPr>
            <a:r>
              <a:rPr lang="en-US" dirty="0">
                <a:latin typeface="Times New Roman" panose="02020603050405020304" pitchFamily="18" charset="0"/>
                <a:cs typeface="Times New Roman" panose="02020603050405020304" pitchFamily="18" charset="0"/>
              </a:rPr>
              <a:t>The purpose of exploratory data analysis is to perform pattern discovery analysis on data using summary statistics and graphical representations</a:t>
            </a:r>
          </a:p>
        </p:txBody>
      </p:sp>
      <p:pic>
        <p:nvPicPr>
          <p:cNvPr id="19" name="Audio 1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361672267"/>
      </p:ext>
    </p:extLst>
  </p:cSld>
  <p:clrMapOvr>
    <a:masterClrMapping/>
  </p:clrMapOvr>
  <mc:AlternateContent xmlns:mc="http://schemas.openxmlformats.org/markup-compatibility/2006" xmlns:p14="http://schemas.microsoft.com/office/powerpoint/2010/main">
    <mc:Choice Requires="p14">
      <p:transition spd="slow" p14:dur="2000" advTm="12049"/>
    </mc:Choice>
    <mc:Fallback xmlns="">
      <p:transition spd="slow" advTm="12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solidFill>
                  <a:schemeClr val="accent1">
                    <a:lumMod val="75000"/>
                  </a:schemeClr>
                </a:solidFill>
                <a:latin typeface="Times New Roman" panose="02020603050405020304" pitchFamily="18" charset="0"/>
                <a:cs typeface="Times New Roman" panose="02020603050405020304" pitchFamily="18" charset="0"/>
              </a:rPr>
              <a:t>First Look</a:t>
            </a:r>
            <a:endParaRPr lang="en-US" sz="4000" dirty="0"/>
          </a:p>
        </p:txBody>
      </p:sp>
      <p:pic>
        <p:nvPicPr>
          <p:cNvPr id="5" name="Content Placeholder 4"/>
          <p:cNvPicPr>
            <a:picLocks noGrp="1" noChangeAspect="1"/>
          </p:cNvPicPr>
          <p:nvPr>
            <p:ph sz="half" idx="1"/>
          </p:nvPr>
        </p:nvPicPr>
        <p:blipFill>
          <a:blip r:embed="rId4"/>
          <a:stretch>
            <a:fillRect/>
          </a:stretch>
        </p:blipFill>
        <p:spPr>
          <a:xfrm>
            <a:off x="838200" y="1825624"/>
            <a:ext cx="5181600" cy="3675213"/>
          </a:xfrm>
          <a:prstGeom prst="rect">
            <a:avLst/>
          </a:prstGeom>
        </p:spPr>
      </p:pic>
      <p:pic>
        <p:nvPicPr>
          <p:cNvPr id="6" name="Content Placeholder 5"/>
          <p:cNvPicPr>
            <a:picLocks noGrp="1" noChangeAspect="1"/>
          </p:cNvPicPr>
          <p:nvPr>
            <p:ph sz="half" idx="2"/>
          </p:nvPr>
        </p:nvPicPr>
        <p:blipFill>
          <a:blip r:embed="rId5"/>
          <a:stretch>
            <a:fillRect/>
          </a:stretch>
        </p:blipFill>
        <p:spPr>
          <a:xfrm>
            <a:off x="6172200" y="1825624"/>
            <a:ext cx="5181600" cy="3675213"/>
          </a:xfrm>
          <a:prstGeom prst="rect">
            <a:avLst/>
          </a:prstGeom>
        </p:spPr>
      </p:pic>
      <p:pic>
        <p:nvPicPr>
          <p:cNvPr id="18" name="Audio 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2680247698"/>
      </p:ext>
    </p:extLst>
  </p:cSld>
  <p:clrMapOvr>
    <a:masterClrMapping/>
  </p:clrMapOvr>
  <mc:AlternateContent xmlns:mc="http://schemas.openxmlformats.org/markup-compatibility/2006" xmlns:p14="http://schemas.microsoft.com/office/powerpoint/2010/main">
    <mc:Choice Requires="p14">
      <p:transition spd="slow" p14:dur="2000" advTm="19896"/>
    </mc:Choice>
    <mc:Fallback xmlns="">
      <p:transition spd="slow" advTm="19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just"/>
            <a:r>
              <a:rPr lang="en-US" sz="4000" b="1" dirty="0">
                <a:solidFill>
                  <a:schemeClr val="accent1">
                    <a:lumMod val="75000"/>
                  </a:schemeClr>
                </a:solidFill>
                <a:latin typeface="Times New Roman" panose="02020603050405020304" pitchFamily="18" charset="0"/>
                <a:cs typeface="Times New Roman" panose="02020603050405020304" pitchFamily="18" charset="0"/>
              </a:rPr>
              <a:t>Correlations among variables</a:t>
            </a:r>
            <a:endParaRPr lang="en-US" sz="4000" b="1" dirty="0">
              <a:solidFill>
                <a:schemeClr val="accent1">
                  <a:lumMod val="75000"/>
                </a:schemeClr>
              </a:solidFill>
              <a:effectLst/>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sz="half" idx="1"/>
          </p:nvPr>
        </p:nvPicPr>
        <p:blipFill>
          <a:blip r:embed="rId4" cstate="print">
            <a:extLst>
              <a:ext uri="{28A0092B-C50C-407E-A947-70E740481C1C}">
                <a14:useLocalDpi xmlns:a14="http://schemas.microsoft.com/office/drawing/2010/main" val="0"/>
              </a:ext>
            </a:extLst>
          </a:blip>
          <a:stretch>
            <a:fillRect/>
          </a:stretch>
        </p:blipFill>
        <p:spPr>
          <a:xfrm>
            <a:off x="576801" y="1897187"/>
            <a:ext cx="4976391" cy="4351338"/>
          </a:xfrm>
        </p:spPr>
      </p:pic>
      <p:sp>
        <p:nvSpPr>
          <p:cNvPr id="4" name="Content Placeholder 3"/>
          <p:cNvSpPr>
            <a:spLocks noGrp="1"/>
          </p:cNvSpPr>
          <p:nvPr>
            <p:ph sz="half" idx="2"/>
          </p:nvPr>
        </p:nvSpPr>
        <p:spPr/>
        <p:txBody>
          <a:bodyPr>
            <a:normAutofit fontScale="92500" lnSpcReduction="10000"/>
          </a:bodyPr>
          <a:lstStyle/>
          <a:p>
            <a:pPr marL="0" indent="0" algn="just">
              <a:buNone/>
            </a:pPr>
            <a:endParaRPr lang="en-US" sz="2600" dirty="0" smtClean="0">
              <a:latin typeface="Times New Roman" panose="02020603050405020304" pitchFamily="18" charset="0"/>
              <a:cs typeface="Times New Roman" panose="02020603050405020304" pitchFamily="18" charset="0"/>
            </a:endParaRPr>
          </a:p>
          <a:p>
            <a:pPr marL="0" indent="0" algn="just">
              <a:buNone/>
            </a:pPr>
            <a:r>
              <a:rPr lang="en-US" dirty="0" smtClean="0">
                <a:latin typeface="Times New Roman" panose="02020603050405020304" pitchFamily="18" charset="0"/>
                <a:cs typeface="Times New Roman" panose="02020603050405020304" pitchFamily="18" charset="0"/>
              </a:rPr>
              <a:t>Based </a:t>
            </a:r>
            <a:r>
              <a:rPr lang="en-US" dirty="0">
                <a:latin typeface="Times New Roman" panose="02020603050405020304" pitchFamily="18" charset="0"/>
                <a:cs typeface="Times New Roman" panose="02020603050405020304" pitchFamily="18" charset="0"/>
              </a:rPr>
              <a:t>on the correlation matrix, there is a strong positive correlation between any two monthly payment status: in all such cases, the correlation coefficients were between 0.47 to 0.82. For instance, the payment status in  September tends to increase as that of May (correlation coefficient, R = 0.51), similarly the payment status in April correlated positively with that of August (R = 0.58).</a:t>
            </a:r>
          </a:p>
          <a:p>
            <a:pPr marL="0" indent="0">
              <a:buNone/>
            </a:pPr>
            <a:endParaRPr lang="en-US" dirty="0"/>
          </a:p>
        </p:txBody>
      </p:sp>
      <p:pic>
        <p:nvPicPr>
          <p:cNvPr id="14" name="Audio 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700556090"/>
      </p:ext>
    </p:extLst>
  </p:cSld>
  <p:clrMapOvr>
    <a:masterClrMapping/>
  </p:clrMapOvr>
  <mc:AlternateContent xmlns:mc="http://schemas.openxmlformats.org/markup-compatibility/2006" xmlns:p14="http://schemas.microsoft.com/office/powerpoint/2010/main">
    <mc:Choice Requires="p14">
      <p:transition spd="slow" p14:dur="2000" advTm="15979"/>
    </mc:Choice>
    <mc:Fallback xmlns="">
      <p:transition spd="slow" advTm="15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843530" cy="1600200"/>
          </a:xfrm>
        </p:spPr>
        <p:txBody>
          <a:bodyPr/>
          <a:lstStyle/>
          <a:p>
            <a:r>
              <a:rPr lang="en-US" b="1" dirty="0">
                <a:solidFill>
                  <a:schemeClr val="accent1">
                    <a:lumMod val="75000"/>
                  </a:schemeClr>
                </a:solidFill>
                <a:latin typeface="Times New Roman" panose="02020603050405020304" pitchFamily="18" charset="0"/>
                <a:cs typeface="Times New Roman" panose="02020603050405020304" pitchFamily="18" charset="0"/>
              </a:rPr>
              <a:t>Frequency Plot for Default Payment</a:t>
            </a:r>
            <a:r>
              <a:rPr lang="en-US" dirty="0"/>
              <a:t/>
            </a:r>
            <a:br>
              <a:rPr lang="en-US" dirty="0"/>
            </a:br>
            <a:endParaRPr lang="en-US" dirty="0"/>
          </a:p>
        </p:txBody>
      </p:sp>
      <p:sp>
        <p:nvSpPr>
          <p:cNvPr id="4" name="Text Placeholder 3"/>
          <p:cNvSpPr>
            <a:spLocks noGrp="1"/>
          </p:cNvSpPr>
          <p:nvPr>
            <p:ph type="body" sz="half" idx="2"/>
          </p:nvPr>
        </p:nvSpPr>
        <p:spPr>
          <a:xfrm>
            <a:off x="839788" y="1880839"/>
            <a:ext cx="3932237" cy="4027905"/>
          </a:xfrm>
        </p:spPr>
        <p:txBody>
          <a:bodyPr/>
          <a:lstStyle/>
          <a:p>
            <a:endParaRPr lang="en-US" dirty="0" smtClean="0"/>
          </a:p>
          <a:p>
            <a:pPr algn="just"/>
            <a:r>
              <a:rPr lang="en-US" sz="2400" dirty="0">
                <a:latin typeface="Times New Roman" panose="02020603050405020304" pitchFamily="18" charset="0"/>
                <a:cs typeface="Times New Roman" panose="02020603050405020304" pitchFamily="18" charset="0"/>
              </a:rPr>
              <a:t>About 22% of the credit card clients default in </a:t>
            </a:r>
            <a:r>
              <a:rPr lang="en-US" sz="2400" dirty="0" smtClean="0">
                <a:latin typeface="Times New Roman" panose="02020603050405020304" pitchFamily="18" charset="0"/>
                <a:cs typeface="Times New Roman" panose="02020603050405020304" pitchFamily="18" charset="0"/>
              </a:rPr>
              <a:t>their next </a:t>
            </a:r>
            <a:r>
              <a:rPr lang="en-US" sz="2400" dirty="0">
                <a:latin typeface="Times New Roman" panose="02020603050405020304" pitchFamily="18" charset="0"/>
                <a:cs typeface="Times New Roman" panose="02020603050405020304" pitchFamily="18" charset="0"/>
              </a:rPr>
              <a:t>monthly payment, while the remaining 78 % tend to meet their monthly credit card payment obligation.</a:t>
            </a:r>
          </a:p>
          <a:p>
            <a:endParaRPr lang="en-US" dirty="0" smtClean="0"/>
          </a:p>
          <a:p>
            <a:r>
              <a:rPr lang="en-US" sz="2400" dirty="0" smtClean="0">
                <a:latin typeface="Times New Roman" panose="02020603050405020304" pitchFamily="18" charset="0"/>
                <a:cs typeface="Times New Roman" panose="02020603050405020304" pitchFamily="18" charset="0"/>
              </a:rPr>
              <a:t>0 - 23364</a:t>
            </a:r>
          </a:p>
          <a:p>
            <a:r>
              <a:rPr lang="en-US" sz="2400" dirty="0" smtClean="0">
                <a:latin typeface="Times New Roman" panose="02020603050405020304" pitchFamily="18" charset="0"/>
                <a:cs typeface="Times New Roman" panose="02020603050405020304" pitchFamily="18" charset="0"/>
              </a:rPr>
              <a:t>1 - 6636</a:t>
            </a:r>
            <a:endParaRPr lang="en-US" sz="2400" dirty="0">
              <a:latin typeface="Times New Roman" panose="02020603050405020304" pitchFamily="18" charset="0"/>
              <a:cs typeface="Times New Roman" panose="02020603050405020304" pitchFamily="18" charset="0"/>
            </a:endParaRPr>
          </a:p>
        </p:txBody>
      </p:sp>
      <p:pic>
        <p:nvPicPr>
          <p:cNvPr id="9" name="Picture Placeholder 8"/>
          <p:cNvPicPr>
            <a:picLocks noGrp="1" noChangeAspect="1"/>
          </p:cNvPicPr>
          <p:nvPr>
            <p:ph type="pic" idx="1"/>
          </p:nvPr>
        </p:nvPicPr>
        <p:blipFill>
          <a:blip r:embed="rId4"/>
          <a:srcRect l="8801" r="8801"/>
          <a:stretch>
            <a:fillRect/>
          </a:stretch>
        </p:blipFill>
        <p:spPr>
          <a:xfrm>
            <a:off x="5057933" y="1085385"/>
            <a:ext cx="6658282" cy="5501269"/>
          </a:xfrm>
          <a:prstGeom prst="rect">
            <a:avLst/>
          </a:prstGeom>
        </p:spPr>
      </p:pic>
      <p:pic>
        <p:nvPicPr>
          <p:cNvPr id="13" name="Audio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1594490907"/>
      </p:ext>
    </p:extLst>
  </p:cSld>
  <p:clrMapOvr>
    <a:masterClrMapping/>
  </p:clrMapOvr>
  <mc:AlternateContent xmlns:mc="http://schemas.openxmlformats.org/markup-compatibility/2006" xmlns:p14="http://schemas.microsoft.com/office/powerpoint/2010/main">
    <mc:Choice Requires="p14">
      <p:transition spd="slow" p14:dur="2000" advTm="16595"/>
    </mc:Choice>
    <mc:Fallback xmlns="">
      <p:transition spd="slow" advTm="165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226741"/>
          </a:xfrm>
        </p:spPr>
        <p:txBody>
          <a:bodyPr>
            <a:normAutofit/>
          </a:bodyPr>
          <a:lstStyle/>
          <a:p>
            <a:r>
              <a:rPr lang="en-US" b="1" dirty="0">
                <a:solidFill>
                  <a:schemeClr val="accent1">
                    <a:lumMod val="75000"/>
                  </a:schemeClr>
                </a:solidFill>
                <a:latin typeface="Times New Roman" panose="02020603050405020304" pitchFamily="18" charset="0"/>
                <a:cs typeface="Times New Roman" panose="02020603050405020304" pitchFamily="18" charset="0"/>
              </a:rPr>
              <a:t>Distribution Plot for PAY_AMT6</a:t>
            </a:r>
            <a:endParaRPr lang="en-US" b="1" dirty="0">
              <a:solidFill>
                <a:schemeClr val="accent1">
                  <a:lumMod val="75000"/>
                </a:schemeClr>
              </a:solidFill>
              <a:effectLst/>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970064" y="1683941"/>
            <a:ext cx="4598448" cy="3480593"/>
          </a:xfrm>
        </p:spPr>
      </p:pic>
      <p:sp>
        <p:nvSpPr>
          <p:cNvPr id="4" name="Text Placeholder 3"/>
          <p:cNvSpPr>
            <a:spLocks noGrp="1"/>
          </p:cNvSpPr>
          <p:nvPr>
            <p:ph type="body" sz="half" idx="2"/>
          </p:nvPr>
        </p:nvSpPr>
        <p:spPr/>
        <p:txBody>
          <a:bodyPr>
            <a:normAutofit/>
          </a:bodyPr>
          <a:lstStyle/>
          <a:p>
            <a:pPr algn="just"/>
            <a:r>
              <a:rPr lang="en-US" sz="2400" dirty="0">
                <a:latin typeface="Times New Roman" panose="02020603050405020304" pitchFamily="18" charset="0"/>
                <a:cs typeface="Times New Roman" panose="02020603050405020304" pitchFamily="18" charset="0"/>
              </a:rPr>
              <a:t>The distribution plot for the amount of previous payment </a:t>
            </a:r>
            <a:r>
              <a:rPr lang="en-US" sz="2400" dirty="0" smtClean="0">
                <a:latin typeface="Times New Roman" panose="02020603050405020304" pitchFamily="18" charset="0"/>
                <a:cs typeface="Times New Roman" panose="02020603050405020304" pitchFamily="18" charset="0"/>
              </a:rPr>
              <a:t>in </a:t>
            </a:r>
            <a:r>
              <a:rPr lang="en-US" sz="2400" dirty="0">
                <a:latin typeface="Times New Roman" panose="02020603050405020304" pitchFamily="18" charset="0"/>
                <a:cs typeface="Times New Roman" panose="02020603050405020304" pitchFamily="18" charset="0"/>
              </a:rPr>
              <a:t>April 2005 showed the most of the payment amount ranges between $0 to $ 30,000. Other higher amounts are present but at a much lesser count. </a:t>
            </a:r>
            <a:endParaRPr lang="en-US" sz="2400" dirty="0">
              <a:effectLst/>
              <a:latin typeface="Times New Roman" panose="02020603050405020304" pitchFamily="18" charset="0"/>
              <a:cs typeface="Times New Roman" panose="02020603050405020304" pitchFamily="18" charset="0"/>
            </a:endParaRPr>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4160669915"/>
      </p:ext>
    </p:extLst>
  </p:cSld>
  <p:clrMapOvr>
    <a:masterClrMapping/>
  </p:clrMapOvr>
  <mc:AlternateContent xmlns:mc="http://schemas.openxmlformats.org/markup-compatibility/2006" xmlns:p14="http://schemas.microsoft.com/office/powerpoint/2010/main">
    <mc:Choice Requires="p14">
      <p:transition spd="slow" p14:dur="2000" advTm="19792"/>
    </mc:Choice>
    <mc:Fallback xmlns="">
      <p:transition spd="slow" advTm="19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lowchart: Document 17">
            <a:extLst>
              <a:ext uri="{FF2B5EF4-FFF2-40B4-BE49-F238E27FC236}">
                <a16:creationId xmlns="" xmlns:a16="http://schemas.microsoft.com/office/drawing/2014/main" id="{D12DDE76-C203-4047-9998-63900085B5E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638175" y="0"/>
            <a:ext cx="3248025" cy="3400426"/>
          </a:xfrm>
          <a:prstGeom prst="flowChartDocument">
            <a:avLst/>
          </a:prstGeom>
          <a:solidFill>
            <a:srgbClr val="3452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1B34687D-9154-D649-A59E-291CC94B95DB}"/>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dirty="0">
                <a:solidFill>
                  <a:srgbClr val="FFFFFF"/>
                </a:solidFill>
                <a:latin typeface="+mj-lt"/>
                <a:ea typeface="+mj-ea"/>
                <a:cs typeface="+mj-cs"/>
              </a:rPr>
              <a:t>Principal Component Analysis (PCA)</a:t>
            </a:r>
          </a:p>
        </p:txBody>
      </p:sp>
      <p:sp>
        <p:nvSpPr>
          <p:cNvPr id="5" name="Content Placeholder 4"/>
          <p:cNvSpPr>
            <a:spLocks noGrp="1"/>
          </p:cNvSpPr>
          <p:nvPr>
            <p:ph idx="1"/>
          </p:nvPr>
        </p:nvSpPr>
        <p:spPr>
          <a:xfrm>
            <a:off x="4082214" y="693020"/>
            <a:ext cx="7511415" cy="5091764"/>
          </a:xfrm>
        </p:spPr>
        <p:txBody>
          <a:bodyPr/>
          <a:lstStyle/>
          <a:p>
            <a:endParaRPr lang="en-US" dirty="0"/>
          </a:p>
        </p:txBody>
      </p:sp>
      <p:pic>
        <p:nvPicPr>
          <p:cNvPr id="7" name="Picture 6"/>
          <p:cNvPicPr>
            <a:picLocks noChangeAspect="1"/>
          </p:cNvPicPr>
          <p:nvPr/>
        </p:nvPicPr>
        <p:blipFill>
          <a:blip r:embed="rId4"/>
          <a:stretch>
            <a:fillRect/>
          </a:stretch>
        </p:blipFill>
        <p:spPr>
          <a:xfrm>
            <a:off x="4024462" y="693020"/>
            <a:ext cx="6130190" cy="5151693"/>
          </a:xfrm>
          <a:prstGeom prst="rect">
            <a:avLst/>
          </a:prstGeom>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6400" y="6502400"/>
            <a:ext cx="203200" cy="203200"/>
          </a:xfrm>
          <a:prstGeom prst="rect">
            <a:avLst/>
          </a:prstGeom>
        </p:spPr>
      </p:pic>
    </p:spTree>
    <p:extLst>
      <p:ext uri="{BB962C8B-B14F-4D97-AF65-F5344CB8AC3E}">
        <p14:creationId xmlns:p14="http://schemas.microsoft.com/office/powerpoint/2010/main" val="3269756443"/>
      </p:ext>
    </p:extLst>
  </p:cSld>
  <p:clrMapOvr>
    <a:masterClrMapping/>
  </p:clrMapOvr>
  <mc:AlternateContent xmlns:mc="http://schemas.openxmlformats.org/markup-compatibility/2006" xmlns:p14="http://schemas.microsoft.com/office/powerpoint/2010/main">
    <mc:Choice Requires="p14">
      <p:transition spd="slow" p14:dur="2000" advTm="12923"/>
    </mc:Choice>
    <mc:Fallback xmlns="">
      <p:transition spd="slow" advTm="129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36868</TotalTime>
  <Words>558</Words>
  <Application>Microsoft Office PowerPoint</Application>
  <PresentationFormat>Widescreen</PresentationFormat>
  <Paragraphs>72</Paragraphs>
  <Slides>17</Slides>
  <Notes>2</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Arial Rounded MT Bold</vt:lpstr>
      <vt:lpstr>Calibri</vt:lpstr>
      <vt:lpstr>Calibri Light</vt:lpstr>
      <vt:lpstr>Times New Roman</vt:lpstr>
      <vt:lpstr>Office Theme</vt:lpstr>
      <vt:lpstr>Predicting Default of Credit Card Clients</vt:lpstr>
      <vt:lpstr>Presentation Approach</vt:lpstr>
      <vt:lpstr>Recap of the project</vt:lpstr>
      <vt:lpstr>Exploratory Data Analysis</vt:lpstr>
      <vt:lpstr>First Look</vt:lpstr>
      <vt:lpstr>Correlations among variables</vt:lpstr>
      <vt:lpstr>Frequency Plot for Default Payment </vt:lpstr>
      <vt:lpstr>Distribution Plot for PAY_AMT6</vt:lpstr>
      <vt:lpstr>Principal Component Analysis (PCA)</vt:lpstr>
      <vt:lpstr>Outlier</vt:lpstr>
      <vt:lpstr>Exploratory Data Analysis Outcome</vt:lpstr>
      <vt:lpstr>Model Construction</vt:lpstr>
      <vt:lpstr>Model construction Methodology</vt:lpstr>
      <vt:lpstr>Execution &amp; Interpretation</vt:lpstr>
      <vt:lpstr> What could be done better? </vt:lpstr>
      <vt:lpstr>Conclusion</vt:lpstr>
      <vt:lpstr>PowerPoint Presentation</vt:lpstr>
    </vt:vector>
  </TitlesOfParts>
  <Company>DC Government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Default of Credit Card Clients</dc:title>
  <dc:creator>Ijaola, Abiola (DCRA)</dc:creator>
  <cp:lastModifiedBy>Ijaola, Abiola (DOH-CT)</cp:lastModifiedBy>
  <cp:revision>69</cp:revision>
  <dcterms:created xsi:type="dcterms:W3CDTF">2020-05-31T06:27:43Z</dcterms:created>
  <dcterms:modified xsi:type="dcterms:W3CDTF">2020-08-10T15:06:33Z</dcterms:modified>
</cp:coreProperties>
</file>